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7" r:id="rId2"/>
    <p:sldId id="285" r:id="rId3"/>
    <p:sldId id="261" r:id="rId4"/>
    <p:sldId id="276" r:id="rId5"/>
    <p:sldId id="262" r:id="rId6"/>
    <p:sldId id="264" r:id="rId7"/>
    <p:sldId id="266" r:id="rId8"/>
    <p:sldId id="263" r:id="rId9"/>
    <p:sldId id="268" r:id="rId10"/>
    <p:sldId id="267" r:id="rId11"/>
    <p:sldId id="260" r:id="rId12"/>
    <p:sldId id="271" r:id="rId13"/>
    <p:sldId id="270" r:id="rId14"/>
    <p:sldId id="275" r:id="rId15"/>
    <p:sldId id="281" r:id="rId16"/>
    <p:sldId id="284" r:id="rId17"/>
    <p:sldId id="269" r:id="rId18"/>
    <p:sldId id="282" r:id="rId19"/>
    <p:sldId id="277" r:id="rId20"/>
    <p:sldId id="278" r:id="rId21"/>
    <p:sldId id="280" r:id="rId22"/>
    <p:sldId id="279" r:id="rId23"/>
    <p:sldId id="283" r:id="rId24"/>
    <p:sldId id="286" r:id="rId25"/>
    <p:sldId id="272" r:id="rId26"/>
    <p:sldId id="273" r:id="rId27"/>
    <p:sldId id="274" r:id="rId28"/>
    <p:sldId id="265" r:id="rId29"/>
    <p:sldId id="25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94660"/>
  </p:normalViewPr>
  <p:slideViewPr>
    <p:cSldViewPr snapToGrid="0">
      <p:cViewPr varScale="1">
        <p:scale>
          <a:sx n="90" d="100"/>
          <a:sy n="90" d="100"/>
        </p:scale>
        <p:origin x="480" y="78"/>
      </p:cViewPr>
      <p:guideLst/>
    </p:cSldViewPr>
  </p:slideViewPr>
  <p:notesTextViewPr>
    <p:cViewPr>
      <p:scale>
        <a:sx n="1" d="1"/>
        <a:sy n="1" d="1"/>
      </p:scale>
      <p:origin x="0" y="0"/>
    </p:cViewPr>
  </p:notesTextViewPr>
  <p:notesViewPr>
    <p:cSldViewPr snapToGrid="0">
      <p:cViewPr varScale="1">
        <p:scale>
          <a:sx n="68" d="100"/>
          <a:sy n="68" d="100"/>
        </p:scale>
        <p:origin x="3288"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1DD64BB-BA6E-4CFB-BEE2-80CAB8ED56E4}" type="datetimeFigureOut">
              <a:rPr lang="en-GB" smtClean="0"/>
              <a:t>27/01/2021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A0C3CF-17A6-4E45-AD41-7A63C58E8E88}" type="slidenum">
              <a:rPr lang="en-GB" smtClean="0"/>
              <a:t>‹#›</a:t>
            </a:fld>
            <a:endParaRPr lang="en-GB"/>
          </a:p>
        </p:txBody>
      </p:sp>
    </p:spTree>
    <p:extLst>
      <p:ext uri="{BB962C8B-B14F-4D97-AF65-F5344CB8AC3E}">
        <p14:creationId xmlns:p14="http://schemas.microsoft.com/office/powerpoint/2010/main" val="29105285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2087EF-FEE3-4968-8095-E397DDBBF842}" type="datetimeFigureOut">
              <a:rPr lang="en-GB" smtClean="0"/>
              <a:t>27/01/2021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1BD2C1-8D97-44E9-B061-865B66BB4024}" type="slidenum">
              <a:rPr lang="en-GB" smtClean="0"/>
              <a:t>‹#›</a:t>
            </a:fld>
            <a:endParaRPr lang="en-GB"/>
          </a:p>
        </p:txBody>
      </p:sp>
    </p:spTree>
    <p:extLst>
      <p:ext uri="{BB962C8B-B14F-4D97-AF65-F5344CB8AC3E}">
        <p14:creationId xmlns:p14="http://schemas.microsoft.com/office/powerpoint/2010/main" val="3117085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41BD2C1-8D97-44E9-B061-865B66BB4024}" type="slidenum">
              <a:rPr lang="en-GB" smtClean="0"/>
              <a:t>1</a:t>
            </a:fld>
            <a:endParaRPr lang="en-GB"/>
          </a:p>
        </p:txBody>
      </p:sp>
    </p:spTree>
    <p:extLst>
      <p:ext uri="{BB962C8B-B14F-4D97-AF65-F5344CB8AC3E}">
        <p14:creationId xmlns:p14="http://schemas.microsoft.com/office/powerpoint/2010/main" val="18885137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41BD2C1-8D97-44E9-B061-865B66BB4024}" type="slidenum">
              <a:rPr lang="en-GB" smtClean="0"/>
              <a:t>10</a:t>
            </a:fld>
            <a:endParaRPr lang="en-GB"/>
          </a:p>
        </p:txBody>
      </p:sp>
    </p:spTree>
    <p:extLst>
      <p:ext uri="{BB962C8B-B14F-4D97-AF65-F5344CB8AC3E}">
        <p14:creationId xmlns:p14="http://schemas.microsoft.com/office/powerpoint/2010/main" val="3608509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41BD2C1-8D97-44E9-B061-865B66BB4024}" type="slidenum">
              <a:rPr lang="en-GB" smtClean="0"/>
              <a:t>11</a:t>
            </a:fld>
            <a:endParaRPr lang="en-GB"/>
          </a:p>
        </p:txBody>
      </p:sp>
    </p:spTree>
    <p:extLst>
      <p:ext uri="{BB962C8B-B14F-4D97-AF65-F5344CB8AC3E}">
        <p14:creationId xmlns:p14="http://schemas.microsoft.com/office/powerpoint/2010/main" val="22788972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41BD2C1-8D97-44E9-B061-865B66BB4024}" type="slidenum">
              <a:rPr lang="en-GB" smtClean="0"/>
              <a:t>12</a:t>
            </a:fld>
            <a:endParaRPr lang="en-GB"/>
          </a:p>
        </p:txBody>
      </p:sp>
    </p:spTree>
    <p:extLst>
      <p:ext uri="{BB962C8B-B14F-4D97-AF65-F5344CB8AC3E}">
        <p14:creationId xmlns:p14="http://schemas.microsoft.com/office/powerpoint/2010/main" val="35825524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41BD2C1-8D97-44E9-B061-865B66BB4024}" type="slidenum">
              <a:rPr lang="en-GB" smtClean="0"/>
              <a:t>13</a:t>
            </a:fld>
            <a:endParaRPr lang="en-GB"/>
          </a:p>
        </p:txBody>
      </p:sp>
    </p:spTree>
    <p:extLst>
      <p:ext uri="{BB962C8B-B14F-4D97-AF65-F5344CB8AC3E}">
        <p14:creationId xmlns:p14="http://schemas.microsoft.com/office/powerpoint/2010/main" val="7445082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41BD2C1-8D97-44E9-B061-865B66BB4024}" type="slidenum">
              <a:rPr lang="en-GB" smtClean="0"/>
              <a:t>14</a:t>
            </a:fld>
            <a:endParaRPr lang="en-GB"/>
          </a:p>
        </p:txBody>
      </p:sp>
    </p:spTree>
    <p:extLst>
      <p:ext uri="{BB962C8B-B14F-4D97-AF65-F5344CB8AC3E}">
        <p14:creationId xmlns:p14="http://schemas.microsoft.com/office/powerpoint/2010/main" val="40346847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41BD2C1-8D97-44E9-B061-865B66BB4024}" type="slidenum">
              <a:rPr lang="en-GB" smtClean="0"/>
              <a:t>15</a:t>
            </a:fld>
            <a:endParaRPr lang="en-GB"/>
          </a:p>
        </p:txBody>
      </p:sp>
    </p:spTree>
    <p:extLst>
      <p:ext uri="{BB962C8B-B14F-4D97-AF65-F5344CB8AC3E}">
        <p14:creationId xmlns:p14="http://schemas.microsoft.com/office/powerpoint/2010/main" val="16417523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41BD2C1-8D97-44E9-B061-865B66BB4024}" type="slidenum">
              <a:rPr lang="en-GB" smtClean="0"/>
              <a:t>16</a:t>
            </a:fld>
            <a:endParaRPr lang="en-GB"/>
          </a:p>
        </p:txBody>
      </p:sp>
    </p:spTree>
    <p:extLst>
      <p:ext uri="{BB962C8B-B14F-4D97-AF65-F5344CB8AC3E}">
        <p14:creationId xmlns:p14="http://schemas.microsoft.com/office/powerpoint/2010/main" val="15522454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41BD2C1-8D97-44E9-B061-865B66BB4024}" type="slidenum">
              <a:rPr lang="en-GB" smtClean="0"/>
              <a:t>17</a:t>
            </a:fld>
            <a:endParaRPr lang="en-GB"/>
          </a:p>
        </p:txBody>
      </p:sp>
    </p:spTree>
    <p:extLst>
      <p:ext uri="{BB962C8B-B14F-4D97-AF65-F5344CB8AC3E}">
        <p14:creationId xmlns:p14="http://schemas.microsoft.com/office/powerpoint/2010/main" val="19566324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41BD2C1-8D97-44E9-B061-865B66BB4024}" type="slidenum">
              <a:rPr lang="en-GB" smtClean="0"/>
              <a:t>18</a:t>
            </a:fld>
            <a:endParaRPr lang="en-GB"/>
          </a:p>
        </p:txBody>
      </p:sp>
    </p:spTree>
    <p:extLst>
      <p:ext uri="{BB962C8B-B14F-4D97-AF65-F5344CB8AC3E}">
        <p14:creationId xmlns:p14="http://schemas.microsoft.com/office/powerpoint/2010/main" val="37447188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41BD2C1-8D97-44E9-B061-865B66BB4024}" type="slidenum">
              <a:rPr lang="en-GB" smtClean="0"/>
              <a:t>19</a:t>
            </a:fld>
            <a:endParaRPr lang="en-GB"/>
          </a:p>
        </p:txBody>
      </p:sp>
    </p:spTree>
    <p:extLst>
      <p:ext uri="{BB962C8B-B14F-4D97-AF65-F5344CB8AC3E}">
        <p14:creationId xmlns:p14="http://schemas.microsoft.com/office/powerpoint/2010/main" val="276369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41BD2C1-8D97-44E9-B061-865B66BB4024}" type="slidenum">
              <a:rPr lang="en-GB" smtClean="0"/>
              <a:t>2</a:t>
            </a:fld>
            <a:endParaRPr lang="en-GB"/>
          </a:p>
        </p:txBody>
      </p:sp>
    </p:spTree>
    <p:extLst>
      <p:ext uri="{BB962C8B-B14F-4D97-AF65-F5344CB8AC3E}">
        <p14:creationId xmlns:p14="http://schemas.microsoft.com/office/powerpoint/2010/main" val="26308575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41BD2C1-8D97-44E9-B061-865B66BB4024}" type="slidenum">
              <a:rPr lang="en-GB" smtClean="0"/>
              <a:t>20</a:t>
            </a:fld>
            <a:endParaRPr lang="en-GB"/>
          </a:p>
        </p:txBody>
      </p:sp>
    </p:spTree>
    <p:extLst>
      <p:ext uri="{BB962C8B-B14F-4D97-AF65-F5344CB8AC3E}">
        <p14:creationId xmlns:p14="http://schemas.microsoft.com/office/powerpoint/2010/main" val="40794802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41BD2C1-8D97-44E9-B061-865B66BB4024}" type="slidenum">
              <a:rPr lang="en-GB" smtClean="0"/>
              <a:t>21</a:t>
            </a:fld>
            <a:endParaRPr lang="en-GB"/>
          </a:p>
        </p:txBody>
      </p:sp>
    </p:spTree>
    <p:extLst>
      <p:ext uri="{BB962C8B-B14F-4D97-AF65-F5344CB8AC3E}">
        <p14:creationId xmlns:p14="http://schemas.microsoft.com/office/powerpoint/2010/main" val="17872392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41BD2C1-8D97-44E9-B061-865B66BB4024}" type="slidenum">
              <a:rPr lang="en-GB" smtClean="0"/>
              <a:t>22</a:t>
            </a:fld>
            <a:endParaRPr lang="en-GB"/>
          </a:p>
        </p:txBody>
      </p:sp>
    </p:spTree>
    <p:extLst>
      <p:ext uri="{BB962C8B-B14F-4D97-AF65-F5344CB8AC3E}">
        <p14:creationId xmlns:p14="http://schemas.microsoft.com/office/powerpoint/2010/main" val="27104299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41BD2C1-8D97-44E9-B061-865B66BB4024}" type="slidenum">
              <a:rPr lang="en-GB" smtClean="0"/>
              <a:t>23</a:t>
            </a:fld>
            <a:endParaRPr lang="en-GB"/>
          </a:p>
        </p:txBody>
      </p:sp>
    </p:spTree>
    <p:extLst>
      <p:ext uri="{BB962C8B-B14F-4D97-AF65-F5344CB8AC3E}">
        <p14:creationId xmlns:p14="http://schemas.microsoft.com/office/powerpoint/2010/main" val="748242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41BD2C1-8D97-44E9-B061-865B66BB4024}" type="slidenum">
              <a:rPr lang="en-GB" smtClean="0"/>
              <a:t>24</a:t>
            </a:fld>
            <a:endParaRPr lang="en-GB"/>
          </a:p>
        </p:txBody>
      </p:sp>
    </p:spTree>
    <p:extLst>
      <p:ext uri="{BB962C8B-B14F-4D97-AF65-F5344CB8AC3E}">
        <p14:creationId xmlns:p14="http://schemas.microsoft.com/office/powerpoint/2010/main" val="31408644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41BD2C1-8D97-44E9-B061-865B66BB4024}" type="slidenum">
              <a:rPr lang="en-GB" smtClean="0"/>
              <a:t>25</a:t>
            </a:fld>
            <a:endParaRPr lang="en-GB"/>
          </a:p>
        </p:txBody>
      </p:sp>
    </p:spTree>
    <p:extLst>
      <p:ext uri="{BB962C8B-B14F-4D97-AF65-F5344CB8AC3E}">
        <p14:creationId xmlns:p14="http://schemas.microsoft.com/office/powerpoint/2010/main" val="39899231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41BD2C1-8D97-44E9-B061-865B66BB4024}" type="slidenum">
              <a:rPr lang="en-GB" smtClean="0"/>
              <a:t>26</a:t>
            </a:fld>
            <a:endParaRPr lang="en-GB"/>
          </a:p>
        </p:txBody>
      </p:sp>
    </p:spTree>
    <p:extLst>
      <p:ext uri="{BB962C8B-B14F-4D97-AF65-F5344CB8AC3E}">
        <p14:creationId xmlns:p14="http://schemas.microsoft.com/office/powerpoint/2010/main" val="9839407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41BD2C1-8D97-44E9-B061-865B66BB4024}" type="slidenum">
              <a:rPr lang="en-GB" smtClean="0"/>
              <a:t>27</a:t>
            </a:fld>
            <a:endParaRPr lang="en-GB"/>
          </a:p>
        </p:txBody>
      </p:sp>
    </p:spTree>
    <p:extLst>
      <p:ext uri="{BB962C8B-B14F-4D97-AF65-F5344CB8AC3E}">
        <p14:creationId xmlns:p14="http://schemas.microsoft.com/office/powerpoint/2010/main" val="9811687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41BD2C1-8D97-44E9-B061-865B66BB4024}" type="slidenum">
              <a:rPr lang="en-GB" smtClean="0"/>
              <a:t>28</a:t>
            </a:fld>
            <a:endParaRPr lang="en-GB"/>
          </a:p>
        </p:txBody>
      </p:sp>
    </p:spTree>
    <p:extLst>
      <p:ext uri="{BB962C8B-B14F-4D97-AF65-F5344CB8AC3E}">
        <p14:creationId xmlns:p14="http://schemas.microsoft.com/office/powerpoint/2010/main" val="31649848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41BD2C1-8D97-44E9-B061-865B66BB4024}" type="slidenum">
              <a:rPr lang="en-GB" smtClean="0"/>
              <a:t>29</a:t>
            </a:fld>
            <a:endParaRPr lang="en-GB"/>
          </a:p>
        </p:txBody>
      </p:sp>
    </p:spTree>
    <p:extLst>
      <p:ext uri="{BB962C8B-B14F-4D97-AF65-F5344CB8AC3E}">
        <p14:creationId xmlns:p14="http://schemas.microsoft.com/office/powerpoint/2010/main" val="1813856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41BD2C1-8D97-44E9-B061-865B66BB4024}" type="slidenum">
              <a:rPr lang="en-GB" smtClean="0"/>
              <a:t>3</a:t>
            </a:fld>
            <a:endParaRPr lang="en-GB"/>
          </a:p>
        </p:txBody>
      </p:sp>
    </p:spTree>
    <p:extLst>
      <p:ext uri="{BB962C8B-B14F-4D97-AF65-F5344CB8AC3E}">
        <p14:creationId xmlns:p14="http://schemas.microsoft.com/office/powerpoint/2010/main" val="1040812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41BD2C1-8D97-44E9-B061-865B66BB4024}" type="slidenum">
              <a:rPr lang="en-GB" smtClean="0"/>
              <a:t>4</a:t>
            </a:fld>
            <a:endParaRPr lang="en-GB"/>
          </a:p>
        </p:txBody>
      </p:sp>
    </p:spTree>
    <p:extLst>
      <p:ext uri="{BB962C8B-B14F-4D97-AF65-F5344CB8AC3E}">
        <p14:creationId xmlns:p14="http://schemas.microsoft.com/office/powerpoint/2010/main" val="3793202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41BD2C1-8D97-44E9-B061-865B66BB4024}" type="slidenum">
              <a:rPr lang="en-GB" smtClean="0"/>
              <a:t>5</a:t>
            </a:fld>
            <a:endParaRPr lang="en-GB" dirty="0"/>
          </a:p>
        </p:txBody>
      </p:sp>
    </p:spTree>
    <p:extLst>
      <p:ext uri="{BB962C8B-B14F-4D97-AF65-F5344CB8AC3E}">
        <p14:creationId xmlns:p14="http://schemas.microsoft.com/office/powerpoint/2010/main" val="2490327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41BD2C1-8D97-44E9-B061-865B66BB4024}" type="slidenum">
              <a:rPr lang="en-GB" smtClean="0"/>
              <a:t>6</a:t>
            </a:fld>
            <a:endParaRPr lang="en-GB"/>
          </a:p>
        </p:txBody>
      </p:sp>
    </p:spTree>
    <p:extLst>
      <p:ext uri="{BB962C8B-B14F-4D97-AF65-F5344CB8AC3E}">
        <p14:creationId xmlns:p14="http://schemas.microsoft.com/office/powerpoint/2010/main" val="2816584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41BD2C1-8D97-44E9-B061-865B66BB4024}" type="slidenum">
              <a:rPr lang="en-GB" smtClean="0"/>
              <a:t>7</a:t>
            </a:fld>
            <a:endParaRPr lang="en-GB"/>
          </a:p>
        </p:txBody>
      </p:sp>
    </p:spTree>
    <p:extLst>
      <p:ext uri="{BB962C8B-B14F-4D97-AF65-F5344CB8AC3E}">
        <p14:creationId xmlns:p14="http://schemas.microsoft.com/office/powerpoint/2010/main" val="2132295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41BD2C1-8D97-44E9-B061-865B66BB4024}" type="slidenum">
              <a:rPr lang="en-GB" smtClean="0"/>
              <a:t>8</a:t>
            </a:fld>
            <a:endParaRPr lang="en-GB"/>
          </a:p>
        </p:txBody>
      </p:sp>
    </p:spTree>
    <p:extLst>
      <p:ext uri="{BB962C8B-B14F-4D97-AF65-F5344CB8AC3E}">
        <p14:creationId xmlns:p14="http://schemas.microsoft.com/office/powerpoint/2010/main" val="26805139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41BD2C1-8D97-44E9-B061-865B66BB4024}" type="slidenum">
              <a:rPr lang="en-GB" smtClean="0"/>
              <a:t>9</a:t>
            </a:fld>
            <a:endParaRPr lang="en-GB"/>
          </a:p>
        </p:txBody>
      </p:sp>
    </p:spTree>
    <p:extLst>
      <p:ext uri="{BB962C8B-B14F-4D97-AF65-F5344CB8AC3E}">
        <p14:creationId xmlns:p14="http://schemas.microsoft.com/office/powerpoint/2010/main" val="1998946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5660D-4A21-4D2B-883D-F0B81835362E}"/>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r>
              <a:rPr lang="en-US"/>
              <a:t>Click to edit Master title style</a:t>
            </a:r>
            <a:endParaRPr lang="en-GB"/>
          </a:p>
        </p:txBody>
      </p:sp>
      <p:sp>
        <p:nvSpPr>
          <p:cNvPr id="3" name="Subtitle 2">
            <a:extLst>
              <a:ext uri="{FF2B5EF4-FFF2-40B4-BE49-F238E27FC236}">
                <a16:creationId xmlns:a16="http://schemas.microsoft.com/office/drawing/2014/main" id="{A808B104-DA62-44AB-A5B7-61B563FF57A7}"/>
              </a:ext>
            </a:extLst>
          </p:cNvPr>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en-US"/>
              <a:t>Click to edit Master subtitle style</a:t>
            </a:r>
            <a:endParaRPr lang="en-GB"/>
          </a:p>
        </p:txBody>
      </p:sp>
      <p:sp>
        <p:nvSpPr>
          <p:cNvPr id="4" name="Date Placeholder 3">
            <a:extLst>
              <a:ext uri="{FF2B5EF4-FFF2-40B4-BE49-F238E27FC236}">
                <a16:creationId xmlns:a16="http://schemas.microsoft.com/office/drawing/2014/main" id="{6749E59F-2C69-48B0-8B26-EF61B11BBDC4}"/>
              </a:ext>
            </a:extLst>
          </p:cNvPr>
          <p:cNvSpPr txBox="1">
            <a:spLocks noGrp="1"/>
          </p:cNvSpPr>
          <p:nvPr>
            <p:ph type="dt" sz="half" idx="7"/>
          </p:nvPr>
        </p:nvSpPr>
        <p:spPr/>
        <p:txBody>
          <a:bodyPr/>
          <a:lstStyle>
            <a:lvl1pPr>
              <a:defRPr/>
            </a:lvl1pPr>
          </a:lstStyle>
          <a:p>
            <a:pPr lvl="0"/>
            <a:fld id="{5FA36900-3700-4C55-A755-C4FD39E011E5}" type="datetime1">
              <a:rPr lang="en-GB"/>
              <a:pPr lvl="0"/>
              <a:t>27/01/2021</a:t>
            </a:fld>
            <a:endParaRPr lang="en-GB"/>
          </a:p>
        </p:txBody>
      </p:sp>
      <p:sp>
        <p:nvSpPr>
          <p:cNvPr id="5" name="Footer Placeholder 4">
            <a:extLst>
              <a:ext uri="{FF2B5EF4-FFF2-40B4-BE49-F238E27FC236}">
                <a16:creationId xmlns:a16="http://schemas.microsoft.com/office/drawing/2014/main" id="{00413825-EFFA-47FE-BE07-EAC886632DF6}"/>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E9323E8D-1153-48C1-91D7-E99E87E9D70E}"/>
              </a:ext>
            </a:extLst>
          </p:cNvPr>
          <p:cNvSpPr txBox="1">
            <a:spLocks noGrp="1"/>
          </p:cNvSpPr>
          <p:nvPr>
            <p:ph type="sldNum" sz="quarter" idx="8"/>
          </p:nvPr>
        </p:nvSpPr>
        <p:spPr/>
        <p:txBody>
          <a:bodyPr/>
          <a:lstStyle>
            <a:lvl1pPr>
              <a:defRPr/>
            </a:lvl1pPr>
          </a:lstStyle>
          <a:p>
            <a:pPr lvl="0"/>
            <a:fld id="{AC0D8E65-FC46-45EF-8891-94CC9AE3FE20}" type="slidenum">
              <a:t>‹#›</a:t>
            </a:fld>
            <a:endParaRPr lang="en-GB"/>
          </a:p>
        </p:txBody>
      </p:sp>
    </p:spTree>
    <p:extLst>
      <p:ext uri="{BB962C8B-B14F-4D97-AF65-F5344CB8AC3E}">
        <p14:creationId xmlns:p14="http://schemas.microsoft.com/office/powerpoint/2010/main" val="4271773171"/>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3D250-0433-4A70-AD32-EBEB789CB36A}"/>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Vertical Text Placeholder 2">
            <a:extLst>
              <a:ext uri="{FF2B5EF4-FFF2-40B4-BE49-F238E27FC236}">
                <a16:creationId xmlns:a16="http://schemas.microsoft.com/office/drawing/2014/main" id="{C1A19E0A-6F66-41DB-8BC6-0EE5B7C96FCD}"/>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7ABAA6A-FC30-4F77-A82A-F9FA3FFC172B}"/>
              </a:ext>
            </a:extLst>
          </p:cNvPr>
          <p:cNvSpPr txBox="1">
            <a:spLocks noGrp="1"/>
          </p:cNvSpPr>
          <p:nvPr>
            <p:ph type="dt" sz="half" idx="7"/>
          </p:nvPr>
        </p:nvSpPr>
        <p:spPr/>
        <p:txBody>
          <a:bodyPr/>
          <a:lstStyle>
            <a:lvl1pPr>
              <a:defRPr/>
            </a:lvl1pPr>
          </a:lstStyle>
          <a:p>
            <a:pPr lvl="0"/>
            <a:fld id="{F38F546B-0514-4842-AE44-C1E43514FAAE}" type="datetime1">
              <a:rPr lang="en-GB"/>
              <a:pPr lvl="0"/>
              <a:t>27/01/2021</a:t>
            </a:fld>
            <a:endParaRPr lang="en-GB"/>
          </a:p>
        </p:txBody>
      </p:sp>
      <p:sp>
        <p:nvSpPr>
          <p:cNvPr id="5" name="Footer Placeholder 4">
            <a:extLst>
              <a:ext uri="{FF2B5EF4-FFF2-40B4-BE49-F238E27FC236}">
                <a16:creationId xmlns:a16="http://schemas.microsoft.com/office/drawing/2014/main" id="{B83EE169-E826-4C6F-88AF-FBE202A4000D}"/>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28D210D8-D3F6-4220-8877-754FF1790045}"/>
              </a:ext>
            </a:extLst>
          </p:cNvPr>
          <p:cNvSpPr txBox="1">
            <a:spLocks noGrp="1"/>
          </p:cNvSpPr>
          <p:nvPr>
            <p:ph type="sldNum" sz="quarter" idx="8"/>
          </p:nvPr>
        </p:nvSpPr>
        <p:spPr/>
        <p:txBody>
          <a:bodyPr/>
          <a:lstStyle>
            <a:lvl1pPr>
              <a:defRPr/>
            </a:lvl1pPr>
          </a:lstStyle>
          <a:p>
            <a:pPr lvl="0"/>
            <a:fld id="{8A4CF4FA-2B27-49FD-9B54-9C0756061BAC}" type="slidenum">
              <a:t>‹#›</a:t>
            </a:fld>
            <a:endParaRPr lang="en-GB"/>
          </a:p>
        </p:txBody>
      </p:sp>
    </p:spTree>
    <p:extLst>
      <p:ext uri="{BB962C8B-B14F-4D97-AF65-F5344CB8AC3E}">
        <p14:creationId xmlns:p14="http://schemas.microsoft.com/office/powerpoint/2010/main" val="3915473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4F44AE-FDC2-42B7-BDF8-26F6AA282761}"/>
              </a:ext>
            </a:extLst>
          </p:cNvPr>
          <p:cNvSpPr txBox="1">
            <a:spLocks noGrp="1"/>
          </p:cNvSpPr>
          <p:nvPr>
            <p:ph type="title" orient="vert"/>
          </p:nvPr>
        </p:nvSpPr>
        <p:spPr>
          <a:xfrm>
            <a:off x="8724903" y="365129"/>
            <a:ext cx="2628899" cy="5811834"/>
          </a:xfrm>
        </p:spPr>
        <p:txBody>
          <a:bodyPr vert="eaVert"/>
          <a:lstStyle>
            <a:lvl1pPr>
              <a:defRPr/>
            </a:lvl1pPr>
          </a:lstStyle>
          <a:p>
            <a:pPr lvl="0"/>
            <a:r>
              <a:rPr lang="en-US"/>
              <a:t>Click to edit Master title style</a:t>
            </a:r>
            <a:endParaRPr lang="en-GB"/>
          </a:p>
        </p:txBody>
      </p:sp>
      <p:sp>
        <p:nvSpPr>
          <p:cNvPr id="3" name="Vertical Text Placeholder 2">
            <a:extLst>
              <a:ext uri="{FF2B5EF4-FFF2-40B4-BE49-F238E27FC236}">
                <a16:creationId xmlns:a16="http://schemas.microsoft.com/office/drawing/2014/main" id="{9952845A-2CBF-44FB-AAFF-955E69994036}"/>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BF0983-3B06-4376-B324-1968E7F32D7C}"/>
              </a:ext>
            </a:extLst>
          </p:cNvPr>
          <p:cNvSpPr txBox="1">
            <a:spLocks noGrp="1"/>
          </p:cNvSpPr>
          <p:nvPr>
            <p:ph type="dt" sz="half" idx="7"/>
          </p:nvPr>
        </p:nvSpPr>
        <p:spPr/>
        <p:txBody>
          <a:bodyPr/>
          <a:lstStyle>
            <a:lvl1pPr>
              <a:defRPr/>
            </a:lvl1pPr>
          </a:lstStyle>
          <a:p>
            <a:pPr lvl="0"/>
            <a:fld id="{A3A6F40B-4428-4D6D-B272-5EF25BFE698A}" type="datetime1">
              <a:rPr lang="en-GB"/>
              <a:pPr lvl="0"/>
              <a:t>27/01/2021</a:t>
            </a:fld>
            <a:endParaRPr lang="en-GB"/>
          </a:p>
        </p:txBody>
      </p:sp>
      <p:sp>
        <p:nvSpPr>
          <p:cNvPr id="5" name="Footer Placeholder 4">
            <a:extLst>
              <a:ext uri="{FF2B5EF4-FFF2-40B4-BE49-F238E27FC236}">
                <a16:creationId xmlns:a16="http://schemas.microsoft.com/office/drawing/2014/main" id="{CA261940-1E52-4D0D-B583-17B04E630FF3}"/>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6153BC73-9501-4069-9B09-517E1EEB1771}"/>
              </a:ext>
            </a:extLst>
          </p:cNvPr>
          <p:cNvSpPr txBox="1">
            <a:spLocks noGrp="1"/>
          </p:cNvSpPr>
          <p:nvPr>
            <p:ph type="sldNum" sz="quarter" idx="8"/>
          </p:nvPr>
        </p:nvSpPr>
        <p:spPr/>
        <p:txBody>
          <a:bodyPr/>
          <a:lstStyle>
            <a:lvl1pPr>
              <a:defRPr/>
            </a:lvl1pPr>
          </a:lstStyle>
          <a:p>
            <a:pPr lvl="0"/>
            <a:fld id="{660418ED-4E5D-4945-A94E-4308DDBF99DD}" type="slidenum">
              <a:t>‹#›</a:t>
            </a:fld>
            <a:endParaRPr lang="en-GB"/>
          </a:p>
        </p:txBody>
      </p:sp>
    </p:spTree>
    <p:extLst>
      <p:ext uri="{BB962C8B-B14F-4D97-AF65-F5344CB8AC3E}">
        <p14:creationId xmlns:p14="http://schemas.microsoft.com/office/powerpoint/2010/main" val="30023053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Rounded Rectangle 4">
            <a:extLst>
              <a:ext uri="{FF2B5EF4-FFF2-40B4-BE49-F238E27FC236}">
                <a16:creationId xmlns:a16="http://schemas.microsoft.com/office/drawing/2014/main" id="{B19D834C-50DB-4767-99A0-8415ECCDD096}"/>
              </a:ext>
            </a:extLst>
          </p:cNvPr>
          <p:cNvSpPr/>
          <p:nvPr/>
        </p:nvSpPr>
        <p:spPr>
          <a:xfrm>
            <a:off x="609603" y="438153"/>
            <a:ext cx="10960098" cy="5957892"/>
          </a:xfrm>
          <a:custGeom>
            <a:avLst/>
            <a:gdLst>
              <a:gd name="f0" fmla="val 10800000"/>
              <a:gd name="f1" fmla="val 5400000"/>
              <a:gd name="f2" fmla="val 16200000"/>
              <a:gd name="f3" fmla="val w"/>
              <a:gd name="f4" fmla="val h"/>
              <a:gd name="f5" fmla="val ss"/>
              <a:gd name="f6" fmla="val 0"/>
              <a:gd name="f7" fmla="*/ 5419351 1 1725033"/>
              <a:gd name="f8" fmla="val 45"/>
              <a:gd name="f9" fmla="val 572"/>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alpha val="90000"/>
            </a:srgbClr>
          </a:solidFill>
          <a:ln w="25402" cap="rnd">
            <a:solidFill>
              <a:srgbClr val="FFFFF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350" b="0" i="0" u="none" strike="noStrike" kern="1200" cap="none" spc="0" baseline="0">
                <a:solidFill>
                  <a:srgbClr val="FFFFFF"/>
                </a:solidFill>
                <a:uFillTx/>
                <a:latin typeface="Calibri"/>
              </a:rPr>
              <a:t> </a:t>
            </a:r>
          </a:p>
        </p:txBody>
      </p:sp>
      <p:sp>
        <p:nvSpPr>
          <p:cNvPr id="3" name="Title 5">
            <a:extLst>
              <a:ext uri="{FF2B5EF4-FFF2-40B4-BE49-F238E27FC236}">
                <a16:creationId xmlns:a16="http://schemas.microsoft.com/office/drawing/2014/main" id="{CFC23D9F-4A89-470D-8AF1-9182B7E240B8}"/>
              </a:ext>
            </a:extLst>
          </p:cNvPr>
          <p:cNvSpPr txBox="1">
            <a:spLocks noGrp="1"/>
          </p:cNvSpPr>
          <p:nvPr>
            <p:ph type="title"/>
          </p:nvPr>
        </p:nvSpPr>
        <p:spPr>
          <a:xfrm>
            <a:off x="609593" y="478898"/>
            <a:ext cx="10960098" cy="994309"/>
          </a:xfrm>
        </p:spPr>
        <p:txBody>
          <a:bodyPr>
            <a:noAutofit/>
          </a:bodyPr>
          <a:lstStyle>
            <a:lvl1pPr>
              <a:defRPr>
                <a:latin typeface="Twinkl SemiBold" pitchFamily="2"/>
              </a:defRPr>
            </a:lvl1pPr>
          </a:lstStyle>
          <a:p>
            <a:pPr lvl="0"/>
            <a:r>
              <a:rPr lang="en-US"/>
              <a:t>Click to edit Master title style</a:t>
            </a:r>
            <a:endParaRPr lang="en-GB"/>
          </a:p>
        </p:txBody>
      </p:sp>
    </p:spTree>
    <p:extLst>
      <p:ext uri="{BB962C8B-B14F-4D97-AF65-F5344CB8AC3E}">
        <p14:creationId xmlns:p14="http://schemas.microsoft.com/office/powerpoint/2010/main" val="185735107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Rounded Rectangle 4">
            <a:extLst>
              <a:ext uri="{FF2B5EF4-FFF2-40B4-BE49-F238E27FC236}">
                <a16:creationId xmlns:a16="http://schemas.microsoft.com/office/drawing/2014/main" id="{9D1B01B8-E0B1-477D-B585-1351DAB6D803}"/>
              </a:ext>
            </a:extLst>
          </p:cNvPr>
          <p:cNvSpPr/>
          <p:nvPr/>
        </p:nvSpPr>
        <p:spPr>
          <a:xfrm>
            <a:off x="609603" y="438153"/>
            <a:ext cx="10960098" cy="5957892"/>
          </a:xfrm>
          <a:custGeom>
            <a:avLst/>
            <a:gdLst>
              <a:gd name="f0" fmla="val 10800000"/>
              <a:gd name="f1" fmla="val 5400000"/>
              <a:gd name="f2" fmla="val 16200000"/>
              <a:gd name="f3" fmla="val w"/>
              <a:gd name="f4" fmla="val h"/>
              <a:gd name="f5" fmla="val ss"/>
              <a:gd name="f6" fmla="val 0"/>
              <a:gd name="f7" fmla="*/ 5419351 1 1725033"/>
              <a:gd name="f8" fmla="val 45"/>
              <a:gd name="f9" fmla="val 572"/>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alpha val="90000"/>
            </a:srgbClr>
          </a:solidFill>
          <a:ln w="25402" cap="rnd">
            <a:solidFill>
              <a:srgbClr val="FFFFF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350" b="0" i="0" u="none" strike="noStrike" kern="1200" cap="none" spc="0" baseline="0">
                <a:solidFill>
                  <a:srgbClr val="FFFFFF"/>
                </a:solidFill>
                <a:uFillTx/>
                <a:latin typeface="Calibri"/>
              </a:rPr>
              <a:t> </a:t>
            </a:r>
          </a:p>
        </p:txBody>
      </p:sp>
      <p:sp>
        <p:nvSpPr>
          <p:cNvPr id="3" name="Title 5">
            <a:extLst>
              <a:ext uri="{FF2B5EF4-FFF2-40B4-BE49-F238E27FC236}">
                <a16:creationId xmlns:a16="http://schemas.microsoft.com/office/drawing/2014/main" id="{926DCEBF-73C7-48AF-94A9-3D5CE4EDC887}"/>
              </a:ext>
            </a:extLst>
          </p:cNvPr>
          <p:cNvSpPr txBox="1">
            <a:spLocks noGrp="1"/>
          </p:cNvSpPr>
          <p:nvPr>
            <p:ph type="title"/>
          </p:nvPr>
        </p:nvSpPr>
        <p:spPr>
          <a:xfrm>
            <a:off x="609593" y="478898"/>
            <a:ext cx="10960098" cy="994309"/>
          </a:xfrm>
        </p:spPr>
        <p:txBody>
          <a:bodyPr>
            <a:noAutofit/>
          </a:bodyPr>
          <a:lstStyle>
            <a:lvl1pPr>
              <a:defRPr>
                <a:latin typeface="Twinkl SemiBold" pitchFamily="2"/>
              </a:defRPr>
            </a:lvl1pPr>
          </a:lstStyle>
          <a:p>
            <a:pPr lvl="0"/>
            <a:r>
              <a:rPr lang="en-US"/>
              <a:t>Click to edit Master title style</a:t>
            </a:r>
            <a:endParaRPr lang="en-GB"/>
          </a:p>
        </p:txBody>
      </p:sp>
    </p:spTree>
    <p:extLst>
      <p:ext uri="{BB962C8B-B14F-4D97-AF65-F5344CB8AC3E}">
        <p14:creationId xmlns:p14="http://schemas.microsoft.com/office/powerpoint/2010/main" val="23628933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Rounded Rectangle 4">
            <a:extLst>
              <a:ext uri="{FF2B5EF4-FFF2-40B4-BE49-F238E27FC236}">
                <a16:creationId xmlns:a16="http://schemas.microsoft.com/office/drawing/2014/main" id="{CE107CA8-1D55-4350-A1FE-F5187E90DEE6}"/>
              </a:ext>
            </a:extLst>
          </p:cNvPr>
          <p:cNvSpPr/>
          <p:nvPr/>
        </p:nvSpPr>
        <p:spPr>
          <a:xfrm>
            <a:off x="609603" y="438153"/>
            <a:ext cx="10960098" cy="5957892"/>
          </a:xfrm>
          <a:custGeom>
            <a:avLst/>
            <a:gdLst>
              <a:gd name="f0" fmla="val 10800000"/>
              <a:gd name="f1" fmla="val 5400000"/>
              <a:gd name="f2" fmla="val 16200000"/>
              <a:gd name="f3" fmla="val w"/>
              <a:gd name="f4" fmla="val h"/>
              <a:gd name="f5" fmla="val ss"/>
              <a:gd name="f6" fmla="val 0"/>
              <a:gd name="f7" fmla="*/ 5419351 1 1725033"/>
              <a:gd name="f8" fmla="val 45"/>
              <a:gd name="f9" fmla="val 572"/>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alpha val="90000"/>
            </a:srgbClr>
          </a:solidFill>
          <a:ln w="25402" cap="rnd">
            <a:solidFill>
              <a:srgbClr val="FFFFF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350" b="0" i="0" u="none" strike="noStrike" kern="1200" cap="none" spc="0" baseline="0">
                <a:solidFill>
                  <a:srgbClr val="FFFFFF"/>
                </a:solidFill>
                <a:uFillTx/>
                <a:latin typeface="Calibri"/>
              </a:rPr>
              <a:t> </a:t>
            </a:r>
          </a:p>
        </p:txBody>
      </p:sp>
      <p:sp>
        <p:nvSpPr>
          <p:cNvPr id="3" name="Title 5">
            <a:extLst>
              <a:ext uri="{FF2B5EF4-FFF2-40B4-BE49-F238E27FC236}">
                <a16:creationId xmlns:a16="http://schemas.microsoft.com/office/drawing/2014/main" id="{1F751576-A20B-4487-B552-A34576748712}"/>
              </a:ext>
            </a:extLst>
          </p:cNvPr>
          <p:cNvSpPr txBox="1">
            <a:spLocks noGrp="1"/>
          </p:cNvSpPr>
          <p:nvPr>
            <p:ph type="title"/>
          </p:nvPr>
        </p:nvSpPr>
        <p:spPr>
          <a:xfrm>
            <a:off x="609593" y="478898"/>
            <a:ext cx="10960098" cy="994309"/>
          </a:xfrm>
        </p:spPr>
        <p:txBody>
          <a:bodyPr>
            <a:noAutofit/>
          </a:bodyPr>
          <a:lstStyle>
            <a:lvl1pPr>
              <a:defRPr>
                <a:latin typeface="Twinkl SemiBold" pitchFamily="2"/>
              </a:defRPr>
            </a:lvl1pPr>
          </a:lstStyle>
          <a:p>
            <a:pPr lvl="0"/>
            <a:r>
              <a:rPr lang="en-US"/>
              <a:t>Click to edit Master title style</a:t>
            </a:r>
            <a:endParaRPr lang="en-GB"/>
          </a:p>
        </p:txBody>
      </p:sp>
    </p:spTree>
    <p:extLst>
      <p:ext uri="{BB962C8B-B14F-4D97-AF65-F5344CB8AC3E}">
        <p14:creationId xmlns:p14="http://schemas.microsoft.com/office/powerpoint/2010/main" val="333661998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2" name="Rounded Rectangle 4">
            <a:extLst>
              <a:ext uri="{FF2B5EF4-FFF2-40B4-BE49-F238E27FC236}">
                <a16:creationId xmlns:a16="http://schemas.microsoft.com/office/drawing/2014/main" id="{4ABF4F1D-148D-4C9A-90B1-7D4DC84DA4A9}"/>
              </a:ext>
            </a:extLst>
          </p:cNvPr>
          <p:cNvSpPr/>
          <p:nvPr/>
        </p:nvSpPr>
        <p:spPr>
          <a:xfrm>
            <a:off x="609603" y="438153"/>
            <a:ext cx="10960098" cy="5957892"/>
          </a:xfrm>
          <a:custGeom>
            <a:avLst/>
            <a:gdLst>
              <a:gd name="f0" fmla="val 10800000"/>
              <a:gd name="f1" fmla="val 5400000"/>
              <a:gd name="f2" fmla="val 16200000"/>
              <a:gd name="f3" fmla="val w"/>
              <a:gd name="f4" fmla="val h"/>
              <a:gd name="f5" fmla="val ss"/>
              <a:gd name="f6" fmla="val 0"/>
              <a:gd name="f7" fmla="*/ 5419351 1 1725033"/>
              <a:gd name="f8" fmla="val 45"/>
              <a:gd name="f9" fmla="val 572"/>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alpha val="90000"/>
            </a:srgbClr>
          </a:solidFill>
          <a:ln w="25402" cap="rnd">
            <a:solidFill>
              <a:srgbClr val="FFFFF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350" b="0" i="0" u="none" strike="noStrike" kern="1200" cap="none" spc="0" baseline="0">
                <a:solidFill>
                  <a:srgbClr val="FFFFFF"/>
                </a:solidFill>
                <a:uFillTx/>
                <a:latin typeface="Calibri"/>
              </a:rPr>
              <a:t> </a:t>
            </a:r>
          </a:p>
        </p:txBody>
      </p:sp>
      <p:sp>
        <p:nvSpPr>
          <p:cNvPr id="3" name="Title 5">
            <a:extLst>
              <a:ext uri="{FF2B5EF4-FFF2-40B4-BE49-F238E27FC236}">
                <a16:creationId xmlns:a16="http://schemas.microsoft.com/office/drawing/2014/main" id="{952FCDED-C2E8-4288-8A83-989AE75AB1F9}"/>
              </a:ext>
            </a:extLst>
          </p:cNvPr>
          <p:cNvSpPr txBox="1">
            <a:spLocks noGrp="1"/>
          </p:cNvSpPr>
          <p:nvPr>
            <p:ph type="title"/>
          </p:nvPr>
        </p:nvSpPr>
        <p:spPr>
          <a:xfrm>
            <a:off x="609593" y="478898"/>
            <a:ext cx="10960098" cy="994309"/>
          </a:xfrm>
        </p:spPr>
        <p:txBody>
          <a:bodyPr>
            <a:noAutofit/>
          </a:bodyPr>
          <a:lstStyle>
            <a:lvl1pPr>
              <a:defRPr>
                <a:latin typeface="Twinkl SemiBold" pitchFamily="2"/>
              </a:defRPr>
            </a:lvl1pPr>
          </a:lstStyle>
          <a:p>
            <a:pPr lvl="0"/>
            <a:r>
              <a:rPr lang="en-US"/>
              <a:t>Click to edit Master title style</a:t>
            </a:r>
            <a:endParaRPr lang="en-GB"/>
          </a:p>
        </p:txBody>
      </p:sp>
    </p:spTree>
    <p:extLst>
      <p:ext uri="{BB962C8B-B14F-4D97-AF65-F5344CB8AC3E}">
        <p14:creationId xmlns:p14="http://schemas.microsoft.com/office/powerpoint/2010/main" val="3230537817"/>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2" name="Rounded Rectangle 4">
            <a:extLst>
              <a:ext uri="{FF2B5EF4-FFF2-40B4-BE49-F238E27FC236}">
                <a16:creationId xmlns:a16="http://schemas.microsoft.com/office/drawing/2014/main" id="{D37194D0-8E6C-4A05-9262-496672D1B120}"/>
              </a:ext>
            </a:extLst>
          </p:cNvPr>
          <p:cNvSpPr/>
          <p:nvPr/>
        </p:nvSpPr>
        <p:spPr>
          <a:xfrm>
            <a:off x="609603" y="438153"/>
            <a:ext cx="10960098" cy="5957892"/>
          </a:xfrm>
          <a:custGeom>
            <a:avLst/>
            <a:gdLst>
              <a:gd name="f0" fmla="val 10800000"/>
              <a:gd name="f1" fmla="val 5400000"/>
              <a:gd name="f2" fmla="val 16200000"/>
              <a:gd name="f3" fmla="val w"/>
              <a:gd name="f4" fmla="val h"/>
              <a:gd name="f5" fmla="val ss"/>
              <a:gd name="f6" fmla="val 0"/>
              <a:gd name="f7" fmla="*/ 5419351 1 1725033"/>
              <a:gd name="f8" fmla="val 45"/>
              <a:gd name="f9" fmla="val 572"/>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alpha val="90000"/>
            </a:srgbClr>
          </a:solidFill>
          <a:ln w="25402" cap="rnd">
            <a:solidFill>
              <a:srgbClr val="FFFFF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350" b="0" i="0" u="none" strike="noStrike" kern="1200" cap="none" spc="0" baseline="0">
                <a:solidFill>
                  <a:srgbClr val="FFFFFF"/>
                </a:solidFill>
                <a:uFillTx/>
                <a:latin typeface="Calibri"/>
              </a:rPr>
              <a:t> </a:t>
            </a:r>
          </a:p>
        </p:txBody>
      </p:sp>
      <p:sp>
        <p:nvSpPr>
          <p:cNvPr id="3" name="Title 5">
            <a:extLst>
              <a:ext uri="{FF2B5EF4-FFF2-40B4-BE49-F238E27FC236}">
                <a16:creationId xmlns:a16="http://schemas.microsoft.com/office/drawing/2014/main" id="{42838F3E-8272-42C1-B348-19C4627AC51E}"/>
              </a:ext>
            </a:extLst>
          </p:cNvPr>
          <p:cNvSpPr txBox="1">
            <a:spLocks noGrp="1"/>
          </p:cNvSpPr>
          <p:nvPr>
            <p:ph type="title"/>
          </p:nvPr>
        </p:nvSpPr>
        <p:spPr>
          <a:xfrm>
            <a:off x="609593" y="478898"/>
            <a:ext cx="10960098" cy="994309"/>
          </a:xfrm>
        </p:spPr>
        <p:txBody>
          <a:bodyPr>
            <a:noAutofit/>
          </a:bodyPr>
          <a:lstStyle>
            <a:lvl1pPr>
              <a:defRPr>
                <a:latin typeface="Twinkl SemiBold" pitchFamily="2"/>
              </a:defRPr>
            </a:lvl1pPr>
          </a:lstStyle>
          <a:p>
            <a:pPr lvl="0"/>
            <a:r>
              <a:rPr lang="en-US"/>
              <a:t>Click to edit Master title style</a:t>
            </a:r>
            <a:endParaRPr lang="en-GB"/>
          </a:p>
        </p:txBody>
      </p:sp>
    </p:spTree>
    <p:extLst>
      <p:ext uri="{BB962C8B-B14F-4D97-AF65-F5344CB8AC3E}">
        <p14:creationId xmlns:p14="http://schemas.microsoft.com/office/powerpoint/2010/main" val="561146078"/>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sp>
        <p:nvSpPr>
          <p:cNvPr id="2" name="Rounded Rectangle 4">
            <a:extLst>
              <a:ext uri="{FF2B5EF4-FFF2-40B4-BE49-F238E27FC236}">
                <a16:creationId xmlns:a16="http://schemas.microsoft.com/office/drawing/2014/main" id="{54C616ED-20C6-4DA7-9C52-D739F298C7D1}"/>
              </a:ext>
            </a:extLst>
          </p:cNvPr>
          <p:cNvSpPr/>
          <p:nvPr/>
        </p:nvSpPr>
        <p:spPr>
          <a:xfrm>
            <a:off x="609603" y="438153"/>
            <a:ext cx="10960098" cy="5957892"/>
          </a:xfrm>
          <a:custGeom>
            <a:avLst/>
            <a:gdLst>
              <a:gd name="f0" fmla="val 10800000"/>
              <a:gd name="f1" fmla="val 5400000"/>
              <a:gd name="f2" fmla="val 16200000"/>
              <a:gd name="f3" fmla="val w"/>
              <a:gd name="f4" fmla="val h"/>
              <a:gd name="f5" fmla="val ss"/>
              <a:gd name="f6" fmla="val 0"/>
              <a:gd name="f7" fmla="*/ 5419351 1 1725033"/>
              <a:gd name="f8" fmla="val 45"/>
              <a:gd name="f9" fmla="val 572"/>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alpha val="90000"/>
            </a:srgbClr>
          </a:solidFill>
          <a:ln w="25402" cap="rnd">
            <a:solidFill>
              <a:srgbClr val="FFFFF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350" b="0" i="0" u="none" strike="noStrike" kern="1200" cap="none" spc="0" baseline="0">
                <a:solidFill>
                  <a:srgbClr val="FFFFFF"/>
                </a:solidFill>
                <a:uFillTx/>
                <a:latin typeface="Calibri"/>
              </a:rPr>
              <a:t> </a:t>
            </a:r>
          </a:p>
        </p:txBody>
      </p:sp>
      <p:sp>
        <p:nvSpPr>
          <p:cNvPr id="3" name="Title 5">
            <a:extLst>
              <a:ext uri="{FF2B5EF4-FFF2-40B4-BE49-F238E27FC236}">
                <a16:creationId xmlns:a16="http://schemas.microsoft.com/office/drawing/2014/main" id="{9DF34205-C85C-448C-BF3D-0943A0A8F849}"/>
              </a:ext>
            </a:extLst>
          </p:cNvPr>
          <p:cNvSpPr txBox="1">
            <a:spLocks noGrp="1"/>
          </p:cNvSpPr>
          <p:nvPr>
            <p:ph type="title"/>
          </p:nvPr>
        </p:nvSpPr>
        <p:spPr>
          <a:xfrm>
            <a:off x="609593" y="478898"/>
            <a:ext cx="10960098" cy="994309"/>
          </a:xfrm>
        </p:spPr>
        <p:txBody>
          <a:bodyPr>
            <a:noAutofit/>
          </a:bodyPr>
          <a:lstStyle>
            <a:lvl1pPr>
              <a:defRPr>
                <a:latin typeface="Twinkl SemiBold" pitchFamily="2"/>
              </a:defRPr>
            </a:lvl1pPr>
          </a:lstStyle>
          <a:p>
            <a:pPr lvl="0"/>
            <a:r>
              <a:rPr lang="en-US"/>
              <a:t>Click to edit Master title style</a:t>
            </a:r>
            <a:endParaRPr lang="en-GB"/>
          </a:p>
        </p:txBody>
      </p:sp>
    </p:spTree>
    <p:extLst>
      <p:ext uri="{BB962C8B-B14F-4D97-AF65-F5344CB8AC3E}">
        <p14:creationId xmlns:p14="http://schemas.microsoft.com/office/powerpoint/2010/main" val="3305964289"/>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7_Title and Content">
    <p:spTree>
      <p:nvGrpSpPr>
        <p:cNvPr id="1" name=""/>
        <p:cNvGrpSpPr/>
        <p:nvPr/>
      </p:nvGrpSpPr>
      <p:grpSpPr>
        <a:xfrm>
          <a:off x="0" y="0"/>
          <a:ext cx="0" cy="0"/>
          <a:chOff x="0" y="0"/>
          <a:chExt cx="0" cy="0"/>
        </a:xfrm>
      </p:grpSpPr>
      <p:sp>
        <p:nvSpPr>
          <p:cNvPr id="2" name="Rounded Rectangle 4">
            <a:extLst>
              <a:ext uri="{FF2B5EF4-FFF2-40B4-BE49-F238E27FC236}">
                <a16:creationId xmlns:a16="http://schemas.microsoft.com/office/drawing/2014/main" id="{D43175C6-E6B7-49E9-B7DF-2489199CFE9E}"/>
              </a:ext>
            </a:extLst>
          </p:cNvPr>
          <p:cNvSpPr/>
          <p:nvPr/>
        </p:nvSpPr>
        <p:spPr>
          <a:xfrm>
            <a:off x="609603" y="438153"/>
            <a:ext cx="10960098" cy="5957892"/>
          </a:xfrm>
          <a:custGeom>
            <a:avLst/>
            <a:gdLst>
              <a:gd name="f0" fmla="val 10800000"/>
              <a:gd name="f1" fmla="val 5400000"/>
              <a:gd name="f2" fmla="val 16200000"/>
              <a:gd name="f3" fmla="val w"/>
              <a:gd name="f4" fmla="val h"/>
              <a:gd name="f5" fmla="val ss"/>
              <a:gd name="f6" fmla="val 0"/>
              <a:gd name="f7" fmla="*/ 5419351 1 1725033"/>
              <a:gd name="f8" fmla="val 45"/>
              <a:gd name="f9" fmla="val 572"/>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alpha val="90000"/>
            </a:srgbClr>
          </a:solidFill>
          <a:ln w="25402" cap="rnd">
            <a:solidFill>
              <a:srgbClr val="FFFFF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350" b="0" i="0" u="none" strike="noStrike" kern="1200" cap="none" spc="0" baseline="0">
                <a:solidFill>
                  <a:srgbClr val="FFFFFF"/>
                </a:solidFill>
                <a:uFillTx/>
                <a:latin typeface="Calibri"/>
              </a:rPr>
              <a:t> </a:t>
            </a:r>
          </a:p>
        </p:txBody>
      </p:sp>
      <p:sp>
        <p:nvSpPr>
          <p:cNvPr id="3" name="Title 5">
            <a:extLst>
              <a:ext uri="{FF2B5EF4-FFF2-40B4-BE49-F238E27FC236}">
                <a16:creationId xmlns:a16="http://schemas.microsoft.com/office/drawing/2014/main" id="{146BACE9-7B76-435F-A94C-77463F21D6A1}"/>
              </a:ext>
            </a:extLst>
          </p:cNvPr>
          <p:cNvSpPr txBox="1">
            <a:spLocks noGrp="1"/>
          </p:cNvSpPr>
          <p:nvPr>
            <p:ph type="title"/>
          </p:nvPr>
        </p:nvSpPr>
        <p:spPr>
          <a:xfrm>
            <a:off x="609593" y="478898"/>
            <a:ext cx="10960098" cy="994309"/>
          </a:xfrm>
        </p:spPr>
        <p:txBody>
          <a:bodyPr>
            <a:noAutofit/>
          </a:bodyPr>
          <a:lstStyle>
            <a:lvl1pPr>
              <a:defRPr>
                <a:latin typeface="Twinkl SemiBold" pitchFamily="2"/>
              </a:defRPr>
            </a:lvl1pPr>
          </a:lstStyle>
          <a:p>
            <a:pPr lvl="0"/>
            <a:r>
              <a:rPr lang="en-US"/>
              <a:t>Click to edit Master title style</a:t>
            </a:r>
            <a:endParaRPr lang="en-GB"/>
          </a:p>
        </p:txBody>
      </p:sp>
    </p:spTree>
    <p:extLst>
      <p:ext uri="{BB962C8B-B14F-4D97-AF65-F5344CB8AC3E}">
        <p14:creationId xmlns:p14="http://schemas.microsoft.com/office/powerpoint/2010/main" val="2115749075"/>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8_Title and Content">
    <p:spTree>
      <p:nvGrpSpPr>
        <p:cNvPr id="1" name=""/>
        <p:cNvGrpSpPr/>
        <p:nvPr/>
      </p:nvGrpSpPr>
      <p:grpSpPr>
        <a:xfrm>
          <a:off x="0" y="0"/>
          <a:ext cx="0" cy="0"/>
          <a:chOff x="0" y="0"/>
          <a:chExt cx="0" cy="0"/>
        </a:xfrm>
      </p:grpSpPr>
      <p:sp>
        <p:nvSpPr>
          <p:cNvPr id="2" name="Rounded Rectangle 4">
            <a:extLst>
              <a:ext uri="{FF2B5EF4-FFF2-40B4-BE49-F238E27FC236}">
                <a16:creationId xmlns:a16="http://schemas.microsoft.com/office/drawing/2014/main" id="{2CE19658-65BE-4929-8005-C545A6420A64}"/>
              </a:ext>
            </a:extLst>
          </p:cNvPr>
          <p:cNvSpPr/>
          <p:nvPr/>
        </p:nvSpPr>
        <p:spPr>
          <a:xfrm>
            <a:off x="609603" y="438153"/>
            <a:ext cx="10960098" cy="5957892"/>
          </a:xfrm>
          <a:custGeom>
            <a:avLst/>
            <a:gdLst>
              <a:gd name="f0" fmla="val 10800000"/>
              <a:gd name="f1" fmla="val 5400000"/>
              <a:gd name="f2" fmla="val 16200000"/>
              <a:gd name="f3" fmla="val w"/>
              <a:gd name="f4" fmla="val h"/>
              <a:gd name="f5" fmla="val ss"/>
              <a:gd name="f6" fmla="val 0"/>
              <a:gd name="f7" fmla="*/ 5419351 1 1725033"/>
              <a:gd name="f8" fmla="val 45"/>
              <a:gd name="f9" fmla="val 572"/>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alpha val="90000"/>
            </a:srgbClr>
          </a:solidFill>
          <a:ln w="25402" cap="rnd">
            <a:solidFill>
              <a:srgbClr val="FFFFF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350" b="0" i="0" u="none" strike="noStrike" kern="1200" cap="none" spc="0" baseline="0">
                <a:solidFill>
                  <a:srgbClr val="FFFFFF"/>
                </a:solidFill>
                <a:uFillTx/>
                <a:latin typeface="Calibri"/>
              </a:rPr>
              <a:t> </a:t>
            </a:r>
          </a:p>
        </p:txBody>
      </p:sp>
      <p:sp>
        <p:nvSpPr>
          <p:cNvPr id="3" name="Title 5">
            <a:extLst>
              <a:ext uri="{FF2B5EF4-FFF2-40B4-BE49-F238E27FC236}">
                <a16:creationId xmlns:a16="http://schemas.microsoft.com/office/drawing/2014/main" id="{5BB0A605-1877-4E90-B2CA-9256AFD80E8F}"/>
              </a:ext>
            </a:extLst>
          </p:cNvPr>
          <p:cNvSpPr txBox="1">
            <a:spLocks noGrp="1"/>
          </p:cNvSpPr>
          <p:nvPr>
            <p:ph type="title"/>
          </p:nvPr>
        </p:nvSpPr>
        <p:spPr>
          <a:xfrm>
            <a:off x="609593" y="478898"/>
            <a:ext cx="10960098" cy="994309"/>
          </a:xfrm>
        </p:spPr>
        <p:txBody>
          <a:bodyPr>
            <a:noAutofit/>
          </a:bodyPr>
          <a:lstStyle>
            <a:lvl1pPr>
              <a:defRPr>
                <a:latin typeface="Twinkl SemiBold" pitchFamily="2"/>
              </a:defRPr>
            </a:lvl1pPr>
          </a:lstStyle>
          <a:p>
            <a:pPr lvl="0"/>
            <a:r>
              <a:rPr lang="en-US"/>
              <a:t>Click to edit Master title style</a:t>
            </a:r>
            <a:endParaRPr lang="en-GB"/>
          </a:p>
        </p:txBody>
      </p:sp>
    </p:spTree>
    <p:extLst>
      <p:ext uri="{BB962C8B-B14F-4D97-AF65-F5344CB8AC3E}">
        <p14:creationId xmlns:p14="http://schemas.microsoft.com/office/powerpoint/2010/main" val="4022664393"/>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BA835-DA22-4F75-88AC-C1FD401E18AA}"/>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DC00EED5-0F6C-46F7-9FA2-C04EC5AF3DDC}"/>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B5AA08-3D28-49CE-97AE-5E14549DD938}"/>
              </a:ext>
            </a:extLst>
          </p:cNvPr>
          <p:cNvSpPr txBox="1">
            <a:spLocks noGrp="1"/>
          </p:cNvSpPr>
          <p:nvPr>
            <p:ph type="dt" sz="half" idx="7"/>
          </p:nvPr>
        </p:nvSpPr>
        <p:spPr/>
        <p:txBody>
          <a:bodyPr/>
          <a:lstStyle>
            <a:lvl1pPr>
              <a:defRPr/>
            </a:lvl1pPr>
          </a:lstStyle>
          <a:p>
            <a:pPr lvl="0"/>
            <a:fld id="{34C4CADC-568C-44AD-8AA9-40FB1B78E8AD}" type="datetime1">
              <a:rPr lang="en-GB"/>
              <a:pPr lvl="0"/>
              <a:t>27/01/2021</a:t>
            </a:fld>
            <a:endParaRPr lang="en-GB"/>
          </a:p>
        </p:txBody>
      </p:sp>
      <p:sp>
        <p:nvSpPr>
          <p:cNvPr id="5" name="Footer Placeholder 4">
            <a:extLst>
              <a:ext uri="{FF2B5EF4-FFF2-40B4-BE49-F238E27FC236}">
                <a16:creationId xmlns:a16="http://schemas.microsoft.com/office/drawing/2014/main" id="{B32E432E-AEE8-4FB0-81E0-1B39759BA628}"/>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A3E37CDE-A97E-4165-96E4-5DC74684FDAE}"/>
              </a:ext>
            </a:extLst>
          </p:cNvPr>
          <p:cNvSpPr txBox="1">
            <a:spLocks noGrp="1"/>
          </p:cNvSpPr>
          <p:nvPr>
            <p:ph type="sldNum" sz="quarter" idx="8"/>
          </p:nvPr>
        </p:nvSpPr>
        <p:spPr/>
        <p:txBody>
          <a:bodyPr/>
          <a:lstStyle>
            <a:lvl1pPr>
              <a:defRPr/>
            </a:lvl1pPr>
          </a:lstStyle>
          <a:p>
            <a:pPr lvl="0"/>
            <a:fld id="{85793AD1-5CF6-4DD8-9A92-FDA3DC35F31D}" type="slidenum">
              <a:t>‹#›</a:t>
            </a:fld>
            <a:endParaRPr lang="en-GB"/>
          </a:p>
        </p:txBody>
      </p:sp>
    </p:spTree>
    <p:extLst>
      <p:ext uri="{BB962C8B-B14F-4D97-AF65-F5344CB8AC3E}">
        <p14:creationId xmlns:p14="http://schemas.microsoft.com/office/powerpoint/2010/main" val="1702042839"/>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9_Title and Content">
    <p:spTree>
      <p:nvGrpSpPr>
        <p:cNvPr id="1" name=""/>
        <p:cNvGrpSpPr/>
        <p:nvPr/>
      </p:nvGrpSpPr>
      <p:grpSpPr>
        <a:xfrm>
          <a:off x="0" y="0"/>
          <a:ext cx="0" cy="0"/>
          <a:chOff x="0" y="0"/>
          <a:chExt cx="0" cy="0"/>
        </a:xfrm>
      </p:grpSpPr>
      <p:sp>
        <p:nvSpPr>
          <p:cNvPr id="2" name="Rounded Rectangle 4">
            <a:extLst>
              <a:ext uri="{FF2B5EF4-FFF2-40B4-BE49-F238E27FC236}">
                <a16:creationId xmlns:a16="http://schemas.microsoft.com/office/drawing/2014/main" id="{4B912743-D200-4E7E-965E-A7424801EC68}"/>
              </a:ext>
            </a:extLst>
          </p:cNvPr>
          <p:cNvSpPr/>
          <p:nvPr/>
        </p:nvSpPr>
        <p:spPr>
          <a:xfrm>
            <a:off x="609603" y="438153"/>
            <a:ext cx="10960098" cy="5957892"/>
          </a:xfrm>
          <a:custGeom>
            <a:avLst/>
            <a:gdLst>
              <a:gd name="f0" fmla="val 10800000"/>
              <a:gd name="f1" fmla="val 5400000"/>
              <a:gd name="f2" fmla="val 16200000"/>
              <a:gd name="f3" fmla="val w"/>
              <a:gd name="f4" fmla="val h"/>
              <a:gd name="f5" fmla="val ss"/>
              <a:gd name="f6" fmla="val 0"/>
              <a:gd name="f7" fmla="*/ 5419351 1 1725033"/>
              <a:gd name="f8" fmla="val 45"/>
              <a:gd name="f9" fmla="val 572"/>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alpha val="90000"/>
            </a:srgbClr>
          </a:solidFill>
          <a:ln w="25402" cap="rnd">
            <a:solidFill>
              <a:srgbClr val="FFFFF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350" b="0" i="0" u="none" strike="noStrike" kern="1200" cap="none" spc="0" baseline="0">
                <a:solidFill>
                  <a:srgbClr val="FFFFFF"/>
                </a:solidFill>
                <a:uFillTx/>
                <a:latin typeface="Calibri"/>
              </a:rPr>
              <a:t> </a:t>
            </a:r>
          </a:p>
        </p:txBody>
      </p:sp>
      <p:sp>
        <p:nvSpPr>
          <p:cNvPr id="3" name="Title 5">
            <a:extLst>
              <a:ext uri="{FF2B5EF4-FFF2-40B4-BE49-F238E27FC236}">
                <a16:creationId xmlns:a16="http://schemas.microsoft.com/office/drawing/2014/main" id="{0C46A84B-6916-42F7-8FCE-5898F5622E0F}"/>
              </a:ext>
            </a:extLst>
          </p:cNvPr>
          <p:cNvSpPr txBox="1">
            <a:spLocks noGrp="1"/>
          </p:cNvSpPr>
          <p:nvPr>
            <p:ph type="title"/>
          </p:nvPr>
        </p:nvSpPr>
        <p:spPr>
          <a:xfrm>
            <a:off x="609593" y="478898"/>
            <a:ext cx="10960098" cy="994309"/>
          </a:xfrm>
        </p:spPr>
        <p:txBody>
          <a:bodyPr>
            <a:noAutofit/>
          </a:bodyPr>
          <a:lstStyle>
            <a:lvl1pPr>
              <a:defRPr>
                <a:latin typeface="Twinkl SemiBold" pitchFamily="2"/>
              </a:defRPr>
            </a:lvl1pPr>
          </a:lstStyle>
          <a:p>
            <a:pPr lvl="0"/>
            <a:r>
              <a:rPr lang="en-US"/>
              <a:t>Click to edit Master title style</a:t>
            </a:r>
            <a:endParaRPr lang="en-GB"/>
          </a:p>
        </p:txBody>
      </p:sp>
    </p:spTree>
    <p:extLst>
      <p:ext uri="{BB962C8B-B14F-4D97-AF65-F5344CB8AC3E}">
        <p14:creationId xmlns:p14="http://schemas.microsoft.com/office/powerpoint/2010/main" val="1580017901"/>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0_Title and Content">
    <p:spTree>
      <p:nvGrpSpPr>
        <p:cNvPr id="1" name=""/>
        <p:cNvGrpSpPr/>
        <p:nvPr/>
      </p:nvGrpSpPr>
      <p:grpSpPr>
        <a:xfrm>
          <a:off x="0" y="0"/>
          <a:ext cx="0" cy="0"/>
          <a:chOff x="0" y="0"/>
          <a:chExt cx="0" cy="0"/>
        </a:xfrm>
      </p:grpSpPr>
      <p:sp>
        <p:nvSpPr>
          <p:cNvPr id="2" name="Rounded Rectangle 4">
            <a:extLst>
              <a:ext uri="{FF2B5EF4-FFF2-40B4-BE49-F238E27FC236}">
                <a16:creationId xmlns:a16="http://schemas.microsoft.com/office/drawing/2014/main" id="{A20B105F-3E65-45F4-A487-B4294E37E04D}"/>
              </a:ext>
            </a:extLst>
          </p:cNvPr>
          <p:cNvSpPr/>
          <p:nvPr/>
        </p:nvSpPr>
        <p:spPr>
          <a:xfrm>
            <a:off x="609603" y="438153"/>
            <a:ext cx="10960098" cy="5957892"/>
          </a:xfrm>
          <a:custGeom>
            <a:avLst/>
            <a:gdLst>
              <a:gd name="f0" fmla="val 10800000"/>
              <a:gd name="f1" fmla="val 5400000"/>
              <a:gd name="f2" fmla="val 16200000"/>
              <a:gd name="f3" fmla="val w"/>
              <a:gd name="f4" fmla="val h"/>
              <a:gd name="f5" fmla="val ss"/>
              <a:gd name="f6" fmla="val 0"/>
              <a:gd name="f7" fmla="*/ 5419351 1 1725033"/>
              <a:gd name="f8" fmla="val 45"/>
              <a:gd name="f9" fmla="val 572"/>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alpha val="90000"/>
            </a:srgbClr>
          </a:solidFill>
          <a:ln w="25402" cap="rnd">
            <a:solidFill>
              <a:srgbClr val="FFFFF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350" b="0" i="0" u="none" strike="noStrike" kern="1200" cap="none" spc="0" baseline="0">
                <a:solidFill>
                  <a:srgbClr val="FFFFFF"/>
                </a:solidFill>
                <a:uFillTx/>
                <a:latin typeface="Calibri"/>
              </a:rPr>
              <a:t> </a:t>
            </a:r>
          </a:p>
        </p:txBody>
      </p:sp>
      <p:sp>
        <p:nvSpPr>
          <p:cNvPr id="3" name="Title 5">
            <a:extLst>
              <a:ext uri="{FF2B5EF4-FFF2-40B4-BE49-F238E27FC236}">
                <a16:creationId xmlns:a16="http://schemas.microsoft.com/office/drawing/2014/main" id="{3063B937-85AB-4E25-B417-1052F9D962D5}"/>
              </a:ext>
            </a:extLst>
          </p:cNvPr>
          <p:cNvSpPr txBox="1">
            <a:spLocks noGrp="1"/>
          </p:cNvSpPr>
          <p:nvPr>
            <p:ph type="title"/>
          </p:nvPr>
        </p:nvSpPr>
        <p:spPr>
          <a:xfrm>
            <a:off x="609593" y="478898"/>
            <a:ext cx="10960098" cy="994309"/>
          </a:xfrm>
        </p:spPr>
        <p:txBody>
          <a:bodyPr>
            <a:noAutofit/>
          </a:bodyPr>
          <a:lstStyle>
            <a:lvl1pPr>
              <a:defRPr>
                <a:latin typeface="Twinkl SemiBold" pitchFamily="2"/>
              </a:defRPr>
            </a:lvl1pPr>
          </a:lstStyle>
          <a:p>
            <a:pPr lvl="0"/>
            <a:r>
              <a:rPr lang="en-US"/>
              <a:t>Click to edit Master title style</a:t>
            </a:r>
            <a:endParaRPr lang="en-GB"/>
          </a:p>
        </p:txBody>
      </p:sp>
    </p:spTree>
    <p:extLst>
      <p:ext uri="{BB962C8B-B14F-4D97-AF65-F5344CB8AC3E}">
        <p14:creationId xmlns:p14="http://schemas.microsoft.com/office/powerpoint/2010/main" val="3139615726"/>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1_Title and Content">
    <p:spTree>
      <p:nvGrpSpPr>
        <p:cNvPr id="1" name=""/>
        <p:cNvGrpSpPr/>
        <p:nvPr/>
      </p:nvGrpSpPr>
      <p:grpSpPr>
        <a:xfrm>
          <a:off x="0" y="0"/>
          <a:ext cx="0" cy="0"/>
          <a:chOff x="0" y="0"/>
          <a:chExt cx="0" cy="0"/>
        </a:xfrm>
      </p:grpSpPr>
      <p:sp>
        <p:nvSpPr>
          <p:cNvPr id="2" name="Rounded Rectangle 4">
            <a:extLst>
              <a:ext uri="{FF2B5EF4-FFF2-40B4-BE49-F238E27FC236}">
                <a16:creationId xmlns:a16="http://schemas.microsoft.com/office/drawing/2014/main" id="{A3B4CECD-DFA1-4AF0-804A-A0DA6C679B39}"/>
              </a:ext>
            </a:extLst>
          </p:cNvPr>
          <p:cNvSpPr/>
          <p:nvPr/>
        </p:nvSpPr>
        <p:spPr>
          <a:xfrm>
            <a:off x="609603" y="438153"/>
            <a:ext cx="10960098" cy="5957892"/>
          </a:xfrm>
          <a:custGeom>
            <a:avLst/>
            <a:gdLst>
              <a:gd name="f0" fmla="val 10800000"/>
              <a:gd name="f1" fmla="val 5400000"/>
              <a:gd name="f2" fmla="val 16200000"/>
              <a:gd name="f3" fmla="val w"/>
              <a:gd name="f4" fmla="val h"/>
              <a:gd name="f5" fmla="val ss"/>
              <a:gd name="f6" fmla="val 0"/>
              <a:gd name="f7" fmla="*/ 5419351 1 1725033"/>
              <a:gd name="f8" fmla="val 45"/>
              <a:gd name="f9" fmla="val 572"/>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alpha val="90000"/>
            </a:srgbClr>
          </a:solidFill>
          <a:ln w="25402" cap="rnd">
            <a:solidFill>
              <a:srgbClr val="FFFFF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350" b="0" i="0" u="none" strike="noStrike" kern="1200" cap="none" spc="0" baseline="0">
                <a:solidFill>
                  <a:srgbClr val="FFFFFF"/>
                </a:solidFill>
                <a:uFillTx/>
                <a:latin typeface="Calibri"/>
              </a:rPr>
              <a:t> </a:t>
            </a:r>
          </a:p>
        </p:txBody>
      </p:sp>
      <p:sp>
        <p:nvSpPr>
          <p:cNvPr id="3" name="Title 5">
            <a:extLst>
              <a:ext uri="{FF2B5EF4-FFF2-40B4-BE49-F238E27FC236}">
                <a16:creationId xmlns:a16="http://schemas.microsoft.com/office/drawing/2014/main" id="{C3910475-E2AD-48BB-928C-25B22F2065AC}"/>
              </a:ext>
            </a:extLst>
          </p:cNvPr>
          <p:cNvSpPr txBox="1">
            <a:spLocks noGrp="1"/>
          </p:cNvSpPr>
          <p:nvPr>
            <p:ph type="title"/>
          </p:nvPr>
        </p:nvSpPr>
        <p:spPr>
          <a:xfrm>
            <a:off x="609593" y="478898"/>
            <a:ext cx="10960098" cy="994309"/>
          </a:xfrm>
        </p:spPr>
        <p:txBody>
          <a:bodyPr>
            <a:noAutofit/>
          </a:bodyPr>
          <a:lstStyle>
            <a:lvl1pPr>
              <a:defRPr>
                <a:latin typeface="Twinkl SemiBold" pitchFamily="2"/>
              </a:defRPr>
            </a:lvl1pPr>
          </a:lstStyle>
          <a:p>
            <a:pPr lvl="0"/>
            <a:r>
              <a:rPr lang="en-US"/>
              <a:t>Click to edit Master title style</a:t>
            </a:r>
            <a:endParaRPr lang="en-GB"/>
          </a:p>
        </p:txBody>
      </p:sp>
    </p:spTree>
    <p:extLst>
      <p:ext uri="{BB962C8B-B14F-4D97-AF65-F5344CB8AC3E}">
        <p14:creationId xmlns:p14="http://schemas.microsoft.com/office/powerpoint/2010/main" val="416382311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54FF4-E6C0-4D45-B822-B7251280742D}"/>
              </a:ext>
            </a:extLst>
          </p:cNvPr>
          <p:cNvSpPr txBox="1">
            <a:spLocks noGrp="1"/>
          </p:cNvSpPr>
          <p:nvPr>
            <p:ph type="title"/>
          </p:nvPr>
        </p:nvSpPr>
        <p:spPr>
          <a:xfrm>
            <a:off x="831847" y="1709735"/>
            <a:ext cx="10515600" cy="2852735"/>
          </a:xfrm>
        </p:spPr>
        <p:txBody>
          <a:bodyPr anchor="b"/>
          <a:lstStyle>
            <a:lvl1pPr>
              <a:defRPr sz="6000"/>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BCCF5D06-06BB-49D7-990A-CBF6B8FB99C0}"/>
              </a:ext>
            </a:extLst>
          </p:cNvPr>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16618B58-43A6-4CF7-9704-F796A36BBE47}"/>
              </a:ext>
            </a:extLst>
          </p:cNvPr>
          <p:cNvSpPr txBox="1">
            <a:spLocks noGrp="1"/>
          </p:cNvSpPr>
          <p:nvPr>
            <p:ph type="dt" sz="half" idx="7"/>
          </p:nvPr>
        </p:nvSpPr>
        <p:spPr/>
        <p:txBody>
          <a:bodyPr/>
          <a:lstStyle>
            <a:lvl1pPr>
              <a:defRPr/>
            </a:lvl1pPr>
          </a:lstStyle>
          <a:p>
            <a:pPr lvl="0"/>
            <a:fld id="{E0B2491A-818C-42B9-82F8-4349A2D68A11}" type="datetime1">
              <a:rPr lang="en-GB"/>
              <a:pPr lvl="0"/>
              <a:t>27/01/2021</a:t>
            </a:fld>
            <a:endParaRPr lang="en-GB"/>
          </a:p>
        </p:txBody>
      </p:sp>
      <p:sp>
        <p:nvSpPr>
          <p:cNvPr id="5" name="Footer Placeholder 4">
            <a:extLst>
              <a:ext uri="{FF2B5EF4-FFF2-40B4-BE49-F238E27FC236}">
                <a16:creationId xmlns:a16="http://schemas.microsoft.com/office/drawing/2014/main" id="{21A56715-CE5C-422A-AF4A-A4EA0A14CF7F}"/>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79E7BB4B-BB0D-4CC6-933C-19F583022BCA}"/>
              </a:ext>
            </a:extLst>
          </p:cNvPr>
          <p:cNvSpPr txBox="1">
            <a:spLocks noGrp="1"/>
          </p:cNvSpPr>
          <p:nvPr>
            <p:ph type="sldNum" sz="quarter" idx="8"/>
          </p:nvPr>
        </p:nvSpPr>
        <p:spPr/>
        <p:txBody>
          <a:bodyPr/>
          <a:lstStyle>
            <a:lvl1pPr>
              <a:defRPr/>
            </a:lvl1pPr>
          </a:lstStyle>
          <a:p>
            <a:pPr lvl="0"/>
            <a:fld id="{BC9461F4-7BDE-4CAF-8BA4-5226A847D906}" type="slidenum">
              <a:t>‹#›</a:t>
            </a:fld>
            <a:endParaRPr lang="en-GB"/>
          </a:p>
        </p:txBody>
      </p:sp>
    </p:spTree>
    <p:extLst>
      <p:ext uri="{BB962C8B-B14F-4D97-AF65-F5344CB8AC3E}">
        <p14:creationId xmlns:p14="http://schemas.microsoft.com/office/powerpoint/2010/main" val="4221722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334A5-3748-4DE8-8A47-95779ADF1220}"/>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782F47E5-7286-4BDC-B4BA-531C4C22FB71}"/>
              </a:ext>
            </a:extLst>
          </p:cNvPr>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2235E77-AE4A-4C75-AECF-E1CEC044E43C}"/>
              </a:ext>
            </a:extLst>
          </p:cNvPr>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4DEABBF-1BE6-4A50-9C40-12D1F24BEA01}"/>
              </a:ext>
            </a:extLst>
          </p:cNvPr>
          <p:cNvSpPr txBox="1">
            <a:spLocks noGrp="1"/>
          </p:cNvSpPr>
          <p:nvPr>
            <p:ph type="dt" sz="half" idx="7"/>
          </p:nvPr>
        </p:nvSpPr>
        <p:spPr/>
        <p:txBody>
          <a:bodyPr/>
          <a:lstStyle>
            <a:lvl1pPr>
              <a:defRPr/>
            </a:lvl1pPr>
          </a:lstStyle>
          <a:p>
            <a:pPr lvl="0"/>
            <a:fld id="{650C0719-DE92-491C-A967-55F8ED42479D}" type="datetime1">
              <a:rPr lang="en-GB"/>
              <a:pPr lvl="0"/>
              <a:t>27/01/2021</a:t>
            </a:fld>
            <a:endParaRPr lang="en-GB"/>
          </a:p>
        </p:txBody>
      </p:sp>
      <p:sp>
        <p:nvSpPr>
          <p:cNvPr id="6" name="Footer Placeholder 5">
            <a:extLst>
              <a:ext uri="{FF2B5EF4-FFF2-40B4-BE49-F238E27FC236}">
                <a16:creationId xmlns:a16="http://schemas.microsoft.com/office/drawing/2014/main" id="{8EB7D122-3AA0-41DB-9C2D-F5471C86FE27}"/>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1C29971C-58D4-4785-AA3E-915FD06597BD}"/>
              </a:ext>
            </a:extLst>
          </p:cNvPr>
          <p:cNvSpPr txBox="1">
            <a:spLocks noGrp="1"/>
          </p:cNvSpPr>
          <p:nvPr>
            <p:ph type="sldNum" sz="quarter" idx="8"/>
          </p:nvPr>
        </p:nvSpPr>
        <p:spPr/>
        <p:txBody>
          <a:bodyPr/>
          <a:lstStyle>
            <a:lvl1pPr>
              <a:defRPr/>
            </a:lvl1pPr>
          </a:lstStyle>
          <a:p>
            <a:pPr lvl="0"/>
            <a:fld id="{47460758-CD7B-479A-A333-FE47E233A4F7}" type="slidenum">
              <a:t>‹#›</a:t>
            </a:fld>
            <a:endParaRPr lang="en-GB"/>
          </a:p>
        </p:txBody>
      </p:sp>
    </p:spTree>
    <p:extLst>
      <p:ext uri="{BB962C8B-B14F-4D97-AF65-F5344CB8AC3E}">
        <p14:creationId xmlns:p14="http://schemas.microsoft.com/office/powerpoint/2010/main" val="172670200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03223-83A2-44B6-8AC5-CABB5CCA72C3}"/>
              </a:ext>
            </a:extLst>
          </p:cNvPr>
          <p:cNvSpPr txBox="1">
            <a:spLocks noGrp="1"/>
          </p:cNvSpPr>
          <p:nvPr>
            <p:ph type="title"/>
          </p:nvPr>
        </p:nvSpPr>
        <p:spPr>
          <a:xfrm>
            <a:off x="839784" y="365129"/>
            <a:ext cx="10515600" cy="1325559"/>
          </a:xfrm>
        </p:spPr>
        <p:txBody>
          <a:bodyPr/>
          <a:lstStyle>
            <a:lvl1pPr>
              <a:defRPr/>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52ADB286-5401-4A28-BBA8-AD694C07BFEB}"/>
              </a:ext>
            </a:extLst>
          </p:cNvPr>
          <p:cNvSpPr txBox="1">
            <a:spLocks noGrp="1"/>
          </p:cNvSpPr>
          <p:nvPr>
            <p:ph type="body" idx="1"/>
          </p:nvPr>
        </p:nvSpPr>
        <p:spPr>
          <a:xfrm>
            <a:off x="839784" y="1681160"/>
            <a:ext cx="5157782" cy="823910"/>
          </a:xfrm>
        </p:spPr>
        <p:txBody>
          <a:bodyPr anchor="b"/>
          <a:lstStyle>
            <a:lvl1pPr marL="0" indent="0">
              <a:buNone/>
              <a:defRPr sz="2400" b="1"/>
            </a:lvl1pPr>
          </a:lstStyle>
          <a:p>
            <a:pPr lvl="0"/>
            <a:r>
              <a:rPr lang="en-US"/>
              <a:t>Click to edit Master text styles</a:t>
            </a:r>
          </a:p>
        </p:txBody>
      </p:sp>
      <p:sp>
        <p:nvSpPr>
          <p:cNvPr id="4" name="Content Placeholder 3">
            <a:extLst>
              <a:ext uri="{FF2B5EF4-FFF2-40B4-BE49-F238E27FC236}">
                <a16:creationId xmlns:a16="http://schemas.microsoft.com/office/drawing/2014/main" id="{A3598B60-34E2-409B-80CE-0911BB21BEAE}"/>
              </a:ext>
            </a:extLst>
          </p:cNvPr>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437ACF0-27E5-40C3-A8D7-A563EAF9091A}"/>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en-US"/>
              <a:t>Click to edit Master text styles</a:t>
            </a:r>
          </a:p>
        </p:txBody>
      </p:sp>
      <p:sp>
        <p:nvSpPr>
          <p:cNvPr id="6" name="Content Placeholder 5">
            <a:extLst>
              <a:ext uri="{FF2B5EF4-FFF2-40B4-BE49-F238E27FC236}">
                <a16:creationId xmlns:a16="http://schemas.microsoft.com/office/drawing/2014/main" id="{D89B782C-4DCA-4ED6-9CEF-4A99ED5BB4AF}"/>
              </a:ext>
            </a:extLst>
          </p:cNvPr>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601144F-8952-448E-AB8D-2D97FDEEA914}"/>
              </a:ext>
            </a:extLst>
          </p:cNvPr>
          <p:cNvSpPr txBox="1">
            <a:spLocks noGrp="1"/>
          </p:cNvSpPr>
          <p:nvPr>
            <p:ph type="dt" sz="half" idx="7"/>
          </p:nvPr>
        </p:nvSpPr>
        <p:spPr/>
        <p:txBody>
          <a:bodyPr/>
          <a:lstStyle>
            <a:lvl1pPr>
              <a:defRPr/>
            </a:lvl1pPr>
          </a:lstStyle>
          <a:p>
            <a:pPr lvl="0"/>
            <a:fld id="{07132D23-03ED-499C-98F1-9E6D48BC3A08}" type="datetime1">
              <a:rPr lang="en-GB"/>
              <a:pPr lvl="0"/>
              <a:t>27/01/2021</a:t>
            </a:fld>
            <a:endParaRPr lang="en-GB"/>
          </a:p>
        </p:txBody>
      </p:sp>
      <p:sp>
        <p:nvSpPr>
          <p:cNvPr id="8" name="Footer Placeholder 7">
            <a:extLst>
              <a:ext uri="{FF2B5EF4-FFF2-40B4-BE49-F238E27FC236}">
                <a16:creationId xmlns:a16="http://schemas.microsoft.com/office/drawing/2014/main" id="{3A349C0A-71AD-4EDC-9ADE-52E2387EC098}"/>
              </a:ext>
            </a:extLst>
          </p:cNvPr>
          <p:cNvSpPr txBox="1">
            <a:spLocks noGrp="1"/>
          </p:cNvSpPr>
          <p:nvPr>
            <p:ph type="ftr" sz="quarter" idx="9"/>
          </p:nvPr>
        </p:nvSpPr>
        <p:spPr/>
        <p:txBody>
          <a:bodyPr/>
          <a:lstStyle>
            <a:lvl1pPr>
              <a:defRPr/>
            </a:lvl1pPr>
          </a:lstStyle>
          <a:p>
            <a:pPr lvl="0"/>
            <a:endParaRPr lang="en-GB"/>
          </a:p>
        </p:txBody>
      </p:sp>
      <p:sp>
        <p:nvSpPr>
          <p:cNvPr id="9" name="Slide Number Placeholder 8">
            <a:extLst>
              <a:ext uri="{FF2B5EF4-FFF2-40B4-BE49-F238E27FC236}">
                <a16:creationId xmlns:a16="http://schemas.microsoft.com/office/drawing/2014/main" id="{3B5BE8BC-2123-43F8-96A9-FAAFBA4DEF89}"/>
              </a:ext>
            </a:extLst>
          </p:cNvPr>
          <p:cNvSpPr txBox="1">
            <a:spLocks noGrp="1"/>
          </p:cNvSpPr>
          <p:nvPr>
            <p:ph type="sldNum" sz="quarter" idx="8"/>
          </p:nvPr>
        </p:nvSpPr>
        <p:spPr/>
        <p:txBody>
          <a:bodyPr/>
          <a:lstStyle>
            <a:lvl1pPr>
              <a:defRPr/>
            </a:lvl1pPr>
          </a:lstStyle>
          <a:p>
            <a:pPr lvl="0"/>
            <a:fld id="{F24820AB-2107-43CA-BA73-5505D58E0109}" type="slidenum">
              <a:t>‹#›</a:t>
            </a:fld>
            <a:endParaRPr lang="en-GB"/>
          </a:p>
        </p:txBody>
      </p:sp>
    </p:spTree>
    <p:extLst>
      <p:ext uri="{BB962C8B-B14F-4D97-AF65-F5344CB8AC3E}">
        <p14:creationId xmlns:p14="http://schemas.microsoft.com/office/powerpoint/2010/main" val="2226132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EB78F-E78A-4354-A072-932F0EBFB547}"/>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Date Placeholder 2">
            <a:extLst>
              <a:ext uri="{FF2B5EF4-FFF2-40B4-BE49-F238E27FC236}">
                <a16:creationId xmlns:a16="http://schemas.microsoft.com/office/drawing/2014/main" id="{07474CB2-C84C-4B78-8915-5243011C83D9}"/>
              </a:ext>
            </a:extLst>
          </p:cNvPr>
          <p:cNvSpPr txBox="1">
            <a:spLocks noGrp="1"/>
          </p:cNvSpPr>
          <p:nvPr>
            <p:ph type="dt" sz="half" idx="7"/>
          </p:nvPr>
        </p:nvSpPr>
        <p:spPr/>
        <p:txBody>
          <a:bodyPr/>
          <a:lstStyle>
            <a:lvl1pPr>
              <a:defRPr/>
            </a:lvl1pPr>
          </a:lstStyle>
          <a:p>
            <a:pPr lvl="0"/>
            <a:fld id="{30F26774-CD74-40DD-AD7E-837EF861BA9F}" type="datetime1">
              <a:rPr lang="en-GB"/>
              <a:pPr lvl="0"/>
              <a:t>27/01/2021</a:t>
            </a:fld>
            <a:endParaRPr lang="en-GB"/>
          </a:p>
        </p:txBody>
      </p:sp>
      <p:sp>
        <p:nvSpPr>
          <p:cNvPr id="4" name="Footer Placeholder 3">
            <a:extLst>
              <a:ext uri="{FF2B5EF4-FFF2-40B4-BE49-F238E27FC236}">
                <a16:creationId xmlns:a16="http://schemas.microsoft.com/office/drawing/2014/main" id="{D83914F9-5A0E-438B-8413-E0C5D3DDF5AE}"/>
              </a:ext>
            </a:extLst>
          </p:cNvPr>
          <p:cNvSpPr txBox="1">
            <a:spLocks noGrp="1"/>
          </p:cNvSpPr>
          <p:nvPr>
            <p:ph type="ftr" sz="quarter" idx="9"/>
          </p:nvPr>
        </p:nvSpPr>
        <p:spPr/>
        <p:txBody>
          <a:bodyPr/>
          <a:lstStyle>
            <a:lvl1pPr>
              <a:defRPr/>
            </a:lvl1pPr>
          </a:lstStyle>
          <a:p>
            <a:pPr lvl="0"/>
            <a:endParaRPr lang="en-GB"/>
          </a:p>
        </p:txBody>
      </p:sp>
      <p:sp>
        <p:nvSpPr>
          <p:cNvPr id="5" name="Slide Number Placeholder 4">
            <a:extLst>
              <a:ext uri="{FF2B5EF4-FFF2-40B4-BE49-F238E27FC236}">
                <a16:creationId xmlns:a16="http://schemas.microsoft.com/office/drawing/2014/main" id="{FF14ABBA-3F48-4E2C-A812-133116E6246A}"/>
              </a:ext>
            </a:extLst>
          </p:cNvPr>
          <p:cNvSpPr txBox="1">
            <a:spLocks noGrp="1"/>
          </p:cNvSpPr>
          <p:nvPr>
            <p:ph type="sldNum" sz="quarter" idx="8"/>
          </p:nvPr>
        </p:nvSpPr>
        <p:spPr/>
        <p:txBody>
          <a:bodyPr/>
          <a:lstStyle>
            <a:lvl1pPr>
              <a:defRPr/>
            </a:lvl1pPr>
          </a:lstStyle>
          <a:p>
            <a:pPr lvl="0"/>
            <a:fld id="{81F87544-383E-4843-AF74-6DC556DB95AC}" type="slidenum">
              <a:t>‹#›</a:t>
            </a:fld>
            <a:endParaRPr lang="en-GB"/>
          </a:p>
        </p:txBody>
      </p:sp>
    </p:spTree>
    <p:extLst>
      <p:ext uri="{BB962C8B-B14F-4D97-AF65-F5344CB8AC3E}">
        <p14:creationId xmlns:p14="http://schemas.microsoft.com/office/powerpoint/2010/main" val="2553638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EFAB47-10DB-47BF-854B-2EB20471B754}"/>
              </a:ext>
            </a:extLst>
          </p:cNvPr>
          <p:cNvSpPr txBox="1">
            <a:spLocks noGrp="1"/>
          </p:cNvSpPr>
          <p:nvPr>
            <p:ph type="dt" sz="half" idx="7"/>
          </p:nvPr>
        </p:nvSpPr>
        <p:spPr/>
        <p:txBody>
          <a:bodyPr/>
          <a:lstStyle>
            <a:lvl1pPr>
              <a:defRPr/>
            </a:lvl1pPr>
          </a:lstStyle>
          <a:p>
            <a:pPr lvl="0"/>
            <a:fld id="{8F159249-55FF-4473-AB0E-B0CA79E2FB95}" type="datetime1">
              <a:rPr lang="en-GB"/>
              <a:pPr lvl="0"/>
              <a:t>27/01/2021</a:t>
            </a:fld>
            <a:endParaRPr lang="en-GB"/>
          </a:p>
        </p:txBody>
      </p:sp>
      <p:sp>
        <p:nvSpPr>
          <p:cNvPr id="3" name="Footer Placeholder 2">
            <a:extLst>
              <a:ext uri="{FF2B5EF4-FFF2-40B4-BE49-F238E27FC236}">
                <a16:creationId xmlns:a16="http://schemas.microsoft.com/office/drawing/2014/main" id="{09144E1C-922E-40B9-8528-66AE36E4923B}"/>
              </a:ext>
            </a:extLst>
          </p:cNvPr>
          <p:cNvSpPr txBox="1">
            <a:spLocks noGrp="1"/>
          </p:cNvSpPr>
          <p:nvPr>
            <p:ph type="ftr" sz="quarter" idx="9"/>
          </p:nvPr>
        </p:nvSpPr>
        <p:spPr/>
        <p:txBody>
          <a:bodyPr/>
          <a:lstStyle>
            <a:lvl1pPr>
              <a:defRPr/>
            </a:lvl1pPr>
          </a:lstStyle>
          <a:p>
            <a:pPr lvl="0"/>
            <a:endParaRPr lang="en-GB"/>
          </a:p>
        </p:txBody>
      </p:sp>
      <p:sp>
        <p:nvSpPr>
          <p:cNvPr id="4" name="Slide Number Placeholder 3">
            <a:extLst>
              <a:ext uri="{FF2B5EF4-FFF2-40B4-BE49-F238E27FC236}">
                <a16:creationId xmlns:a16="http://schemas.microsoft.com/office/drawing/2014/main" id="{8684514D-18A4-4F7A-8581-DCC2107C2ADB}"/>
              </a:ext>
            </a:extLst>
          </p:cNvPr>
          <p:cNvSpPr txBox="1">
            <a:spLocks noGrp="1"/>
          </p:cNvSpPr>
          <p:nvPr>
            <p:ph type="sldNum" sz="quarter" idx="8"/>
          </p:nvPr>
        </p:nvSpPr>
        <p:spPr/>
        <p:txBody>
          <a:bodyPr/>
          <a:lstStyle>
            <a:lvl1pPr>
              <a:defRPr/>
            </a:lvl1pPr>
          </a:lstStyle>
          <a:p>
            <a:pPr lvl="0"/>
            <a:fld id="{2E88A42B-CDA3-4536-BAFF-7F6548D87EFC}" type="slidenum">
              <a:t>‹#›</a:t>
            </a:fld>
            <a:endParaRPr lang="en-GB"/>
          </a:p>
        </p:txBody>
      </p:sp>
    </p:spTree>
    <p:extLst>
      <p:ext uri="{BB962C8B-B14F-4D97-AF65-F5344CB8AC3E}">
        <p14:creationId xmlns:p14="http://schemas.microsoft.com/office/powerpoint/2010/main" val="4287757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8EF4D-C545-4F6D-8475-4684F7B67E5C}"/>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B269E0D8-F297-45E6-8957-FD9F83703967}"/>
              </a:ext>
            </a:extLst>
          </p:cNvPr>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B925DD0-6C28-401A-815D-C0855B68AAD6}"/>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9DEEB957-6CD7-410B-83DB-DF14CF81E7DF}"/>
              </a:ext>
            </a:extLst>
          </p:cNvPr>
          <p:cNvSpPr txBox="1">
            <a:spLocks noGrp="1"/>
          </p:cNvSpPr>
          <p:nvPr>
            <p:ph type="dt" sz="half" idx="7"/>
          </p:nvPr>
        </p:nvSpPr>
        <p:spPr/>
        <p:txBody>
          <a:bodyPr/>
          <a:lstStyle>
            <a:lvl1pPr>
              <a:defRPr/>
            </a:lvl1pPr>
          </a:lstStyle>
          <a:p>
            <a:pPr lvl="0"/>
            <a:fld id="{4876E097-45A6-4875-A0FF-2B30611FC33B}" type="datetime1">
              <a:rPr lang="en-GB"/>
              <a:pPr lvl="0"/>
              <a:t>27/01/2021</a:t>
            </a:fld>
            <a:endParaRPr lang="en-GB"/>
          </a:p>
        </p:txBody>
      </p:sp>
      <p:sp>
        <p:nvSpPr>
          <p:cNvPr id="6" name="Footer Placeholder 5">
            <a:extLst>
              <a:ext uri="{FF2B5EF4-FFF2-40B4-BE49-F238E27FC236}">
                <a16:creationId xmlns:a16="http://schemas.microsoft.com/office/drawing/2014/main" id="{A4E18FF2-95DC-49FD-BAC6-A5D0C0AB57AD}"/>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0662B1E8-E3C7-4A70-A579-C1A211B340BA}"/>
              </a:ext>
            </a:extLst>
          </p:cNvPr>
          <p:cNvSpPr txBox="1">
            <a:spLocks noGrp="1"/>
          </p:cNvSpPr>
          <p:nvPr>
            <p:ph type="sldNum" sz="quarter" idx="8"/>
          </p:nvPr>
        </p:nvSpPr>
        <p:spPr/>
        <p:txBody>
          <a:bodyPr/>
          <a:lstStyle>
            <a:lvl1pPr>
              <a:defRPr/>
            </a:lvl1pPr>
          </a:lstStyle>
          <a:p>
            <a:pPr lvl="0"/>
            <a:fld id="{152ED142-544F-47FC-B63D-662E9A0E4C9C}" type="slidenum">
              <a:t>‹#›</a:t>
            </a:fld>
            <a:endParaRPr lang="en-GB"/>
          </a:p>
        </p:txBody>
      </p:sp>
    </p:spTree>
    <p:extLst>
      <p:ext uri="{BB962C8B-B14F-4D97-AF65-F5344CB8AC3E}">
        <p14:creationId xmlns:p14="http://schemas.microsoft.com/office/powerpoint/2010/main" val="803172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8261D-B12A-4D59-9E61-F49C4D01AB32}"/>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en-GB"/>
          </a:p>
        </p:txBody>
      </p:sp>
      <p:sp>
        <p:nvSpPr>
          <p:cNvPr id="3" name="Picture Placeholder 2">
            <a:extLst>
              <a:ext uri="{FF2B5EF4-FFF2-40B4-BE49-F238E27FC236}">
                <a16:creationId xmlns:a16="http://schemas.microsoft.com/office/drawing/2014/main" id="{056BE4CA-D32A-4DF2-A30E-7BAF8D7D1855}"/>
              </a:ext>
            </a:extLst>
          </p:cNvPr>
          <p:cNvSpPr txBox="1">
            <a:spLocks noGrp="1"/>
          </p:cNvSpPr>
          <p:nvPr>
            <p:ph type="pic" idx="1"/>
          </p:nvPr>
        </p:nvSpPr>
        <p:spPr>
          <a:xfrm>
            <a:off x="5183184" y="987423"/>
            <a:ext cx="6172200" cy="4873623"/>
          </a:xfrm>
        </p:spPr>
        <p:txBody>
          <a:bodyPr/>
          <a:lstStyle>
            <a:lvl1pPr marL="0" indent="0">
              <a:buNone/>
              <a:defRPr lang="en-GB" sz="3200"/>
            </a:lvl1pPr>
          </a:lstStyle>
          <a:p>
            <a:pPr lvl="0"/>
            <a:endParaRPr lang="en-GB"/>
          </a:p>
        </p:txBody>
      </p:sp>
      <p:sp>
        <p:nvSpPr>
          <p:cNvPr id="4" name="Text Placeholder 3">
            <a:extLst>
              <a:ext uri="{FF2B5EF4-FFF2-40B4-BE49-F238E27FC236}">
                <a16:creationId xmlns:a16="http://schemas.microsoft.com/office/drawing/2014/main" id="{2171587E-A0F5-4ED6-A86A-5736EE6EBD5E}"/>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01A0DF1B-9BD5-4987-84B1-40B7D638F415}"/>
              </a:ext>
            </a:extLst>
          </p:cNvPr>
          <p:cNvSpPr txBox="1">
            <a:spLocks noGrp="1"/>
          </p:cNvSpPr>
          <p:nvPr>
            <p:ph type="dt" sz="half" idx="7"/>
          </p:nvPr>
        </p:nvSpPr>
        <p:spPr/>
        <p:txBody>
          <a:bodyPr/>
          <a:lstStyle>
            <a:lvl1pPr>
              <a:defRPr/>
            </a:lvl1pPr>
          </a:lstStyle>
          <a:p>
            <a:pPr lvl="0"/>
            <a:fld id="{0C2A26E3-484B-45F0-8EF1-E56466DC1056}" type="datetime1">
              <a:rPr lang="en-GB"/>
              <a:pPr lvl="0"/>
              <a:t>27/01/2021</a:t>
            </a:fld>
            <a:endParaRPr lang="en-GB"/>
          </a:p>
        </p:txBody>
      </p:sp>
      <p:sp>
        <p:nvSpPr>
          <p:cNvPr id="6" name="Footer Placeholder 5">
            <a:extLst>
              <a:ext uri="{FF2B5EF4-FFF2-40B4-BE49-F238E27FC236}">
                <a16:creationId xmlns:a16="http://schemas.microsoft.com/office/drawing/2014/main" id="{9E68AF26-5F4A-4D83-9D22-A28BCFAEDBE6}"/>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0E03E674-DA48-42F6-A4E2-4EA332B42BE9}"/>
              </a:ext>
            </a:extLst>
          </p:cNvPr>
          <p:cNvSpPr txBox="1">
            <a:spLocks noGrp="1"/>
          </p:cNvSpPr>
          <p:nvPr>
            <p:ph type="sldNum" sz="quarter" idx="8"/>
          </p:nvPr>
        </p:nvSpPr>
        <p:spPr/>
        <p:txBody>
          <a:bodyPr/>
          <a:lstStyle>
            <a:lvl1pPr>
              <a:defRPr/>
            </a:lvl1pPr>
          </a:lstStyle>
          <a:p>
            <a:pPr lvl="0"/>
            <a:fld id="{C6EE991D-420C-462D-B483-EACA4A252E31}" type="slidenum">
              <a:t>‹#›</a:t>
            </a:fld>
            <a:endParaRPr lang="en-GB"/>
          </a:p>
        </p:txBody>
      </p:sp>
    </p:spTree>
    <p:extLst>
      <p:ext uri="{BB962C8B-B14F-4D97-AF65-F5344CB8AC3E}">
        <p14:creationId xmlns:p14="http://schemas.microsoft.com/office/powerpoint/2010/main" val="262535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4BC634-454A-4DF3-BB24-570619BCF1E8}"/>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7F47D7B4-EED7-4146-8E62-0DD7228A397C}"/>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E62FE07-019A-4775-BF47-55433A7653C1}"/>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fld id="{9EC830D1-8165-4194-8E53-3544936B97C5}" type="datetime1">
              <a:rPr lang="en-GB"/>
              <a:pPr lvl="0"/>
              <a:t>27/01/2021</a:t>
            </a:fld>
            <a:endParaRPr lang="en-GB"/>
          </a:p>
        </p:txBody>
      </p:sp>
      <p:sp>
        <p:nvSpPr>
          <p:cNvPr id="5" name="Footer Placeholder 4">
            <a:extLst>
              <a:ext uri="{FF2B5EF4-FFF2-40B4-BE49-F238E27FC236}">
                <a16:creationId xmlns:a16="http://schemas.microsoft.com/office/drawing/2014/main" id="{F3682C6E-F02B-4153-AA98-AD2ED0677F84}"/>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endParaRPr lang="en-GB"/>
          </a:p>
        </p:txBody>
      </p:sp>
      <p:sp>
        <p:nvSpPr>
          <p:cNvPr id="6" name="Slide Number Placeholder 5">
            <a:extLst>
              <a:ext uri="{FF2B5EF4-FFF2-40B4-BE49-F238E27FC236}">
                <a16:creationId xmlns:a16="http://schemas.microsoft.com/office/drawing/2014/main" id="{89ADC5CD-93BF-4F37-9063-11B6A58D8024}"/>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fld id="{0164A953-D6FA-404D-90C2-F6871C9031DD}" type="slidenum">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xStyles>
    <p:title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hyperlink" Target="https://youtu.be/q5viyKoCikI" TargetMode="Externa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hyperlink" Target="https://www.teachitprimary.co.uk/resources/f/wellbeing-primary/10-ways-to-find-support-with-children-and-young-people-s-mental-health/36485" TargetMode="External"/><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hyperlink" Target="https://www.learnful.co.uk/monday-midday-mindfulness/?fbclid=IwAR1GI36ZvaNqwlCH4TApqvPl_JdcLzyHu5vOHF3Qc45YZWqHwpnFVD1Uots"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hyperlink" Target="https://www.bbc.co.uk/programmes/p08gqsz3" TargetMode="External"/><Relationship Id="rId4" Type="http://schemas.openxmlformats.org/officeDocument/2006/relationships/hyperlink" Target="https://www.bbc.co.uk/programmes/p06pmfx6"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46.png"/><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54.png"/><Relationship Id="rId4" Type="http://schemas.openxmlformats.org/officeDocument/2006/relationships/image" Target="../media/image5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2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1.png"/><Relationship Id="rId4" Type="http://schemas.openxmlformats.org/officeDocument/2006/relationships/image" Target="../media/image56.png"/></Relationships>
</file>

<file path=ppt/slides/_rels/slide22.xml.rels><?xml version="1.0" encoding="UTF-8" standalone="yes"?>
<Relationships xmlns="http://schemas.openxmlformats.org/package/2006/relationships"><Relationship Id="rId3" Type="http://schemas.openxmlformats.org/officeDocument/2006/relationships/hyperlink" Target="https://learn.nes.nhs.scot/33734/mental-health-improvement-and-prevention-of-self-harm-and-suicide/informed-level-resources"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image" Target="../media/image57.png"/></Relationships>
</file>

<file path=ppt/slides/_rels/slide2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59.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53.png"/></Relationships>
</file>

<file path=ppt/slides/_rels/slide25.xml.rels><?xml version="1.0" encoding="UTF-8" standalone="yes"?>
<Relationships xmlns="http://schemas.openxmlformats.org/package/2006/relationships"><Relationship Id="rId8" Type="http://schemas.openxmlformats.org/officeDocument/2006/relationships/hyperlink" Target="https://www.kooth.com/" TargetMode="External"/><Relationship Id="rId13" Type="http://schemas.openxmlformats.org/officeDocument/2006/relationships/hyperlink" Target="https://www.nhs.uk/oneyou/every-mind-matters" TargetMode="External"/><Relationship Id="rId3" Type="http://schemas.openxmlformats.org/officeDocument/2006/relationships/hyperlink" Target="https://www.childline.org.uk/" TargetMode="External"/><Relationship Id="rId7" Type="http://schemas.openxmlformats.org/officeDocument/2006/relationships/hyperlink" Target="https://giveusashout.org/" TargetMode="External"/><Relationship Id="rId12" Type="http://schemas.openxmlformats.org/officeDocument/2006/relationships/hyperlink" Target="https://www.nhs.uk/conditions/stress-anxiety-depression/"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youngminds.org.uk/" TargetMode="External"/><Relationship Id="rId11" Type="http://schemas.openxmlformats.org/officeDocument/2006/relationships/hyperlink" Target="https://www.nhsinform.scot/" TargetMode="External"/><Relationship Id="rId5" Type="http://schemas.openxmlformats.org/officeDocument/2006/relationships/hyperlink" Target="https://www.themix.org.uk/" TargetMode="External"/><Relationship Id="rId10" Type="http://schemas.openxmlformats.org/officeDocument/2006/relationships/hyperlink" Target="https://www.nhs.uk/using-the-nhs/nhs-services/mental-health-services/how-to-access-mental-health-services/" TargetMode="External"/><Relationship Id="rId4" Type="http://schemas.openxmlformats.org/officeDocument/2006/relationships/hyperlink" Target="https://www.samaritans.org/" TargetMode="External"/><Relationship Id="rId9" Type="http://schemas.openxmlformats.org/officeDocument/2006/relationships/hyperlink" Target="https://togetherall.com/en-gb/"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harmless.org.uk/" TargetMode="External"/><Relationship Id="rId3" Type="http://schemas.openxmlformats.org/officeDocument/2006/relationships/hyperlink" Target="https://www.mind.org.uk/" TargetMode="External"/><Relationship Id="rId7" Type="http://schemas.openxmlformats.org/officeDocument/2006/relationships/hyperlink" Target="mailto:sarah@nopanic.org.uk"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www.anxietyuk.org.uk/" TargetMode="External"/><Relationship Id="rId11" Type="http://schemas.openxmlformats.org/officeDocument/2006/relationships/hyperlink" Target="https://www.syeda.org.uk/" TargetMode="External"/><Relationship Id="rId5" Type="http://schemas.openxmlformats.org/officeDocument/2006/relationships/hyperlink" Target="https://youngminds.org.uk/" TargetMode="External"/><Relationship Id="rId10" Type="http://schemas.openxmlformats.org/officeDocument/2006/relationships/hyperlink" Target="https://www.beateatingdisorders.org.uk/" TargetMode="External"/><Relationship Id="rId4" Type="http://schemas.openxmlformats.org/officeDocument/2006/relationships/hyperlink" Target="https://www.rethink.org/" TargetMode="External"/><Relationship Id="rId9" Type="http://schemas.openxmlformats.org/officeDocument/2006/relationships/hyperlink" Target="https://www.nshn.co.uk/"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s://www.family-action.org.uk/what-we-do/children-families/familyline/" TargetMode="External"/><Relationship Id="rId3" Type="http://schemas.openxmlformats.org/officeDocument/2006/relationships/hyperlink" Target="tel:0808%20802%200925" TargetMode="External"/><Relationship Id="rId7" Type="http://schemas.openxmlformats.org/officeDocument/2006/relationships/hyperlink" Target="mailto:familyline@family-action.org.uk"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sms:07537%20404%20282" TargetMode="External"/><Relationship Id="rId5" Type="http://schemas.openxmlformats.org/officeDocument/2006/relationships/hyperlink" Target="tel:0808%20802%206666" TargetMode="External"/><Relationship Id="rId4" Type="http://schemas.openxmlformats.org/officeDocument/2006/relationships/hyperlink" Target="https://www.gingerbread.org.uk/"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s://learning.nspcc.org.uk/news/2020/april/supporting-children-young-people-mental-health" TargetMode="External"/><Relationship Id="rId3" Type="http://schemas.openxmlformats.org/officeDocument/2006/relationships/hyperlink" Target="https://www.mind.org.uk/media-a/5929/the-mental-health-emergency_a4_final.pdf" TargetMode="External"/><Relationship Id="rId7" Type="http://schemas.openxmlformats.org/officeDocument/2006/relationships/hyperlink" Target="https://www.annafreud.org/parents-and-carers/" TargetMode="External"/><Relationship Id="rId12"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www.kooth.com/" TargetMode="External"/><Relationship Id="rId11" Type="http://schemas.openxmlformats.org/officeDocument/2006/relationships/hyperlink" Target="https://learn.nes.nhs.scot/33734/mental-health-improvement-and-prevention-of-self-harm-and-suicide/informed-level-resources" TargetMode="External"/><Relationship Id="rId5" Type="http://schemas.openxmlformats.org/officeDocument/2006/relationships/hyperlink" Target="https://youngminds.org.uk/find-help/for-parents/supporting-your-child-during-the-coronavirus-pandemic/" TargetMode="External"/><Relationship Id="rId10" Type="http://schemas.openxmlformats.org/officeDocument/2006/relationships/hyperlink" Target="https://stem4.org.uk/" TargetMode="External"/><Relationship Id="rId4" Type="http://schemas.openxmlformats.org/officeDocument/2006/relationships/hyperlink" Target="https://www.scld.org.uk/wp-content/uploads/2020/06/SCLD-Coronavirus-Report-FINAL.pdf" TargetMode="External"/><Relationship Id="rId9" Type="http://schemas.openxmlformats.org/officeDocument/2006/relationships/hyperlink" Target="https://www.verywellfamily.com/how-parents-can-deal-with-the-stress-of-virtual-education-5077955"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hyperlink" Target="mailto:debbiedrane@marshfields-sch.co.uk" TargetMode="External"/><Relationship Id="rId4" Type="http://schemas.openxmlformats.org/officeDocument/2006/relationships/hyperlink" Target="mailto:office@marshfields-sch.co.u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youngminds.org.uk/find-help/for-parents/supporting-your-child-during-the-coronavirus-pandemic/"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hyperlink" Target="https://youngminds.org.uk/find-help/for-parents/"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grpSp>
        <p:nvGrpSpPr>
          <p:cNvPr id="2" name="Group 7">
            <a:extLst>
              <a:ext uri="{FF2B5EF4-FFF2-40B4-BE49-F238E27FC236}">
                <a16:creationId xmlns:a16="http://schemas.microsoft.com/office/drawing/2014/main" id="{B3CFD820-6026-47B6-93ED-7561562B9BAD}"/>
              </a:ext>
            </a:extLst>
          </p:cNvPr>
          <p:cNvGrpSpPr/>
          <p:nvPr/>
        </p:nvGrpSpPr>
        <p:grpSpPr>
          <a:xfrm>
            <a:off x="0" y="0"/>
            <a:ext cx="12191996" cy="6858000"/>
            <a:chOff x="0" y="0"/>
            <a:chExt cx="12191996" cy="6858000"/>
          </a:xfrm>
        </p:grpSpPr>
        <p:sp>
          <p:nvSpPr>
            <p:cNvPr id="3" name="Rectangle 3">
              <a:extLst>
                <a:ext uri="{FF2B5EF4-FFF2-40B4-BE49-F238E27FC236}">
                  <a16:creationId xmlns:a16="http://schemas.microsoft.com/office/drawing/2014/main" id="{5FF25066-CFB8-4D64-B7DC-B93B93CD5F5B}"/>
                </a:ext>
              </a:extLst>
            </p:cNvPr>
            <p:cNvSpPr/>
            <p:nvPr/>
          </p:nvSpPr>
          <p:spPr>
            <a:xfrm>
              <a:off x="0" y="0"/>
              <a:ext cx="12191996" cy="6858000"/>
            </a:xfrm>
            <a:prstGeom prst="rect">
              <a:avLst/>
            </a:prstGeom>
            <a:solidFill>
              <a:srgbClr val="0000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4" name="Picture 6">
              <a:extLst>
                <a:ext uri="{FF2B5EF4-FFF2-40B4-BE49-F238E27FC236}">
                  <a16:creationId xmlns:a16="http://schemas.microsoft.com/office/drawing/2014/main" id="{1037E8BE-17FC-44C8-AADA-F9C6B5E5FEB7}"/>
                </a:ext>
              </a:extLst>
            </p:cNvPr>
            <p:cNvPicPr>
              <a:picLocks noChangeAspect="1"/>
            </p:cNvPicPr>
            <p:nvPr/>
          </p:nvPicPr>
          <p:blipFill>
            <a:blip r:embed="rId3"/>
            <a:stretch>
              <a:fillRect/>
            </a:stretch>
          </p:blipFill>
          <p:spPr>
            <a:xfrm>
              <a:off x="10212403" y="4188418"/>
              <a:ext cx="1979593" cy="2669581"/>
            </a:xfrm>
            <a:prstGeom prst="rect">
              <a:avLst/>
            </a:prstGeom>
            <a:noFill/>
            <a:ln cap="flat">
              <a:noFill/>
            </a:ln>
          </p:spPr>
        </p:pic>
      </p:grpSp>
      <p:sp>
        <p:nvSpPr>
          <p:cNvPr id="5" name="Title 1">
            <a:extLst>
              <a:ext uri="{FF2B5EF4-FFF2-40B4-BE49-F238E27FC236}">
                <a16:creationId xmlns:a16="http://schemas.microsoft.com/office/drawing/2014/main" id="{74DB6271-0FE5-4584-9D59-F3653B821B21}"/>
              </a:ext>
            </a:extLst>
          </p:cNvPr>
          <p:cNvSpPr txBox="1">
            <a:spLocks noGrp="1"/>
          </p:cNvSpPr>
          <p:nvPr>
            <p:ph type="ctrTitle"/>
          </p:nvPr>
        </p:nvSpPr>
        <p:spPr>
          <a:xfrm>
            <a:off x="486506" y="4503229"/>
            <a:ext cx="11218983" cy="1722830"/>
          </a:xfrm>
        </p:spPr>
        <p:txBody>
          <a:bodyPr>
            <a:normAutofit fontScale="90000"/>
          </a:bodyPr>
          <a:lstStyle/>
          <a:p>
            <a:pPr lvl="0"/>
            <a:r>
              <a:rPr lang="en-US" sz="5400" b="1" dirty="0">
                <a:solidFill>
                  <a:srgbClr val="F2F2F2"/>
                </a:solidFill>
                <a:latin typeface="Arial" pitchFamily="34"/>
                <a:cs typeface="Arial" pitchFamily="34"/>
              </a:rPr>
              <a:t>Supporting Your Childs Mental Health</a:t>
            </a:r>
            <a:br>
              <a:rPr lang="en-US" sz="5400" b="1" dirty="0">
                <a:solidFill>
                  <a:srgbClr val="F2F2F2"/>
                </a:solidFill>
                <a:latin typeface="Arial" pitchFamily="34"/>
                <a:cs typeface="Arial" pitchFamily="34"/>
              </a:rPr>
            </a:br>
            <a:r>
              <a:rPr lang="en-US" sz="5400" b="1" dirty="0">
                <a:solidFill>
                  <a:srgbClr val="F2F2F2"/>
                </a:solidFill>
                <a:latin typeface="Arial" pitchFamily="34"/>
                <a:cs typeface="Arial" pitchFamily="34"/>
              </a:rPr>
              <a:t>A Guide for Parents</a:t>
            </a:r>
            <a:br>
              <a:rPr lang="en-US" sz="5400" b="1" dirty="0">
                <a:solidFill>
                  <a:srgbClr val="F2F2F2"/>
                </a:solidFill>
                <a:latin typeface="Arial" pitchFamily="34"/>
                <a:cs typeface="Arial" pitchFamily="34"/>
              </a:rPr>
            </a:br>
            <a:br>
              <a:rPr lang="en-US" sz="5400" b="1" dirty="0">
                <a:solidFill>
                  <a:srgbClr val="F2F2F2"/>
                </a:solidFill>
                <a:latin typeface="Arial" pitchFamily="34"/>
                <a:cs typeface="Arial" pitchFamily="34"/>
              </a:rPr>
            </a:br>
            <a:r>
              <a:rPr lang="en-US" sz="2000" b="1" dirty="0">
                <a:solidFill>
                  <a:srgbClr val="F2F2F2"/>
                </a:solidFill>
                <a:latin typeface="Arial" pitchFamily="34"/>
                <a:cs typeface="Arial" pitchFamily="34"/>
              </a:rPr>
              <a:t>Debbie Drane – Assistant </a:t>
            </a:r>
            <a:r>
              <a:rPr lang="en-US" sz="2000" b="1">
                <a:solidFill>
                  <a:srgbClr val="F2F2F2"/>
                </a:solidFill>
                <a:latin typeface="Arial" pitchFamily="34"/>
                <a:cs typeface="Arial" pitchFamily="34"/>
              </a:rPr>
              <a:t>Headteacher – January 2020</a:t>
            </a:r>
            <a:endParaRPr lang="en-GB" sz="5400" b="1" dirty="0">
              <a:solidFill>
                <a:srgbClr val="F2F2F2"/>
              </a:solidFill>
              <a:latin typeface="Arial" pitchFamily="34"/>
              <a:cs typeface="Arial" pitchFamily="34"/>
            </a:endParaRPr>
          </a:p>
        </p:txBody>
      </p:sp>
      <p:pic>
        <p:nvPicPr>
          <p:cNvPr id="6" name="Picture 5">
            <a:extLst>
              <a:ext uri="{FF2B5EF4-FFF2-40B4-BE49-F238E27FC236}">
                <a16:creationId xmlns:a16="http://schemas.microsoft.com/office/drawing/2014/main" id="{E54F084D-EA5F-44FD-945D-6253CEEB2194}"/>
              </a:ext>
            </a:extLst>
          </p:cNvPr>
          <p:cNvPicPr>
            <a:picLocks noChangeAspect="1"/>
          </p:cNvPicPr>
          <p:nvPr/>
        </p:nvPicPr>
        <p:blipFill>
          <a:blip r:embed="rId4"/>
          <a:stretch>
            <a:fillRect/>
          </a:stretch>
        </p:blipFill>
        <p:spPr>
          <a:xfrm>
            <a:off x="4722683" y="631941"/>
            <a:ext cx="2746638" cy="1722830"/>
          </a:xfrm>
          <a:prstGeom prst="rect">
            <a:avLst/>
          </a:prstGeom>
          <a:noFill/>
          <a:ln cap="flat">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9D300A-AE78-4D2F-8DDF-1EA0384BB44F}"/>
              </a:ext>
            </a:extLst>
          </p:cNvPr>
          <p:cNvSpPr>
            <a:spLocks noGrp="1"/>
          </p:cNvSpPr>
          <p:nvPr>
            <p:ph type="title"/>
          </p:nvPr>
        </p:nvSpPr>
        <p:spPr>
          <a:xfrm>
            <a:off x="120878" y="-96560"/>
            <a:ext cx="10515600" cy="1325559"/>
          </a:xfrm>
        </p:spPr>
        <p:txBody>
          <a:bodyPr/>
          <a:lstStyle/>
          <a:p>
            <a:r>
              <a:rPr lang="en-US" dirty="0"/>
              <a:t>Looking after yourself</a:t>
            </a:r>
            <a:endParaRPr lang="en-GB" dirty="0"/>
          </a:p>
        </p:txBody>
      </p:sp>
      <p:sp>
        <p:nvSpPr>
          <p:cNvPr id="11" name="Content Placeholder 10">
            <a:extLst>
              <a:ext uri="{FF2B5EF4-FFF2-40B4-BE49-F238E27FC236}">
                <a16:creationId xmlns:a16="http://schemas.microsoft.com/office/drawing/2014/main" id="{551C776C-AEAA-445D-BA1C-64EA7F3F4910}"/>
              </a:ext>
            </a:extLst>
          </p:cNvPr>
          <p:cNvSpPr>
            <a:spLocks noGrp="1"/>
          </p:cNvSpPr>
          <p:nvPr>
            <p:ph idx="1"/>
          </p:nvPr>
        </p:nvSpPr>
        <p:spPr>
          <a:xfrm>
            <a:off x="120877" y="929559"/>
            <a:ext cx="6051317" cy="5589550"/>
          </a:xfrm>
        </p:spPr>
        <p:txBody>
          <a:bodyPr>
            <a:normAutofit fontScale="92500" lnSpcReduction="10000"/>
          </a:bodyPr>
          <a:lstStyle/>
          <a:p>
            <a:r>
              <a:rPr lang="en-US" dirty="0"/>
              <a:t>Engaging in healthy behaviour e.g. Personal care, exercise, regular sleep, healthy and balanced diet</a:t>
            </a:r>
          </a:p>
          <a:p>
            <a:r>
              <a:rPr lang="en-US" dirty="0"/>
              <a:t>Asking for help when you need it</a:t>
            </a:r>
          </a:p>
          <a:p>
            <a:r>
              <a:rPr lang="en-US" dirty="0"/>
              <a:t>Being kind to yourself, putting yourself first</a:t>
            </a:r>
          </a:p>
          <a:p>
            <a:r>
              <a:rPr lang="en-US" dirty="0"/>
              <a:t>Give yourself permission – its not selfish to think of yourself first for a change and not everyone else</a:t>
            </a:r>
          </a:p>
          <a:p>
            <a:r>
              <a:rPr lang="en-US" dirty="0"/>
              <a:t>Stay connected – check in with trusted friends</a:t>
            </a:r>
          </a:p>
          <a:p>
            <a:r>
              <a:rPr lang="en-US" dirty="0"/>
              <a:t>Set healthy boundaries – it’s ok to say no!  Have your own voice.</a:t>
            </a:r>
          </a:p>
          <a:p>
            <a:r>
              <a:rPr lang="en-GB" dirty="0"/>
              <a:t>Remember your passions </a:t>
            </a:r>
          </a:p>
        </p:txBody>
      </p:sp>
      <p:pic>
        <p:nvPicPr>
          <p:cNvPr id="8" name="Content Placeholder 7">
            <a:extLst>
              <a:ext uri="{FF2B5EF4-FFF2-40B4-BE49-F238E27FC236}">
                <a16:creationId xmlns:a16="http://schemas.microsoft.com/office/drawing/2014/main" id="{019E2DB3-52A3-40E7-BFAD-01C7042F2C5E}"/>
              </a:ext>
            </a:extLst>
          </p:cNvPr>
          <p:cNvPicPr>
            <a:picLocks noGrp="1" noChangeAspect="1"/>
          </p:cNvPicPr>
          <p:nvPr>
            <p:ph idx="2"/>
          </p:nvPr>
        </p:nvPicPr>
        <p:blipFill>
          <a:blip r:embed="rId3"/>
          <a:stretch>
            <a:fillRect/>
          </a:stretch>
        </p:blipFill>
        <p:spPr>
          <a:xfrm>
            <a:off x="6172195" y="461157"/>
            <a:ext cx="5181600" cy="2594002"/>
          </a:xfrm>
        </p:spPr>
      </p:pic>
      <p:pic>
        <p:nvPicPr>
          <p:cNvPr id="10" name="Picture 9">
            <a:extLst>
              <a:ext uri="{FF2B5EF4-FFF2-40B4-BE49-F238E27FC236}">
                <a16:creationId xmlns:a16="http://schemas.microsoft.com/office/drawing/2014/main" id="{12C3BD6A-088E-44D6-9E19-42CB8D8A2F73}"/>
              </a:ext>
            </a:extLst>
          </p:cNvPr>
          <p:cNvPicPr>
            <a:picLocks noChangeAspect="1"/>
          </p:cNvPicPr>
          <p:nvPr/>
        </p:nvPicPr>
        <p:blipFill>
          <a:blip r:embed="rId4"/>
          <a:stretch>
            <a:fillRect/>
          </a:stretch>
        </p:blipFill>
        <p:spPr>
          <a:xfrm>
            <a:off x="8029691" y="3196171"/>
            <a:ext cx="3746965" cy="2818945"/>
          </a:xfrm>
          <a:prstGeom prst="rect">
            <a:avLst/>
          </a:prstGeom>
        </p:spPr>
      </p:pic>
      <p:sp>
        <p:nvSpPr>
          <p:cNvPr id="13" name="TextBox 12">
            <a:extLst>
              <a:ext uri="{FF2B5EF4-FFF2-40B4-BE49-F238E27FC236}">
                <a16:creationId xmlns:a16="http://schemas.microsoft.com/office/drawing/2014/main" id="{233076A6-FEFE-4951-9E18-AC35D1DEB22D}"/>
              </a:ext>
            </a:extLst>
          </p:cNvPr>
          <p:cNvSpPr txBox="1"/>
          <p:nvPr/>
        </p:nvSpPr>
        <p:spPr>
          <a:xfrm>
            <a:off x="8420546" y="6073677"/>
            <a:ext cx="6094070" cy="646331"/>
          </a:xfrm>
          <a:prstGeom prst="rect">
            <a:avLst/>
          </a:prstGeom>
          <a:noFill/>
        </p:spPr>
        <p:txBody>
          <a:bodyPr wrap="square">
            <a:spAutoFit/>
          </a:bodyPr>
          <a:lstStyle/>
          <a:p>
            <a:r>
              <a:rPr lang="en-GB" dirty="0">
                <a:hlinkClick r:id="rId5"/>
              </a:rPr>
              <a:t>https://youtu.be/q5viyKoCikI</a:t>
            </a:r>
            <a:endParaRPr lang="en-GB" dirty="0"/>
          </a:p>
          <a:p>
            <a:endParaRPr lang="en-GB" dirty="0"/>
          </a:p>
        </p:txBody>
      </p:sp>
      <p:pic>
        <p:nvPicPr>
          <p:cNvPr id="15" name="Picture 14">
            <a:extLst>
              <a:ext uri="{FF2B5EF4-FFF2-40B4-BE49-F238E27FC236}">
                <a16:creationId xmlns:a16="http://schemas.microsoft.com/office/drawing/2014/main" id="{AAD532FA-7BE3-4EDA-8A34-A47672BE0757}"/>
              </a:ext>
            </a:extLst>
          </p:cNvPr>
          <p:cNvPicPr>
            <a:picLocks noChangeAspect="1"/>
          </p:cNvPicPr>
          <p:nvPr/>
        </p:nvPicPr>
        <p:blipFill>
          <a:blip r:embed="rId6"/>
          <a:stretch>
            <a:fillRect/>
          </a:stretch>
        </p:blipFill>
        <p:spPr>
          <a:xfrm rot="1194565">
            <a:off x="6193217" y="4266390"/>
            <a:ext cx="1838376" cy="1843239"/>
          </a:xfrm>
          <a:prstGeom prst="rect">
            <a:avLst/>
          </a:prstGeom>
        </p:spPr>
      </p:pic>
    </p:spTree>
    <p:extLst>
      <p:ext uri="{BB962C8B-B14F-4D97-AF65-F5344CB8AC3E}">
        <p14:creationId xmlns:p14="http://schemas.microsoft.com/office/powerpoint/2010/main" val="872442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AD47AA-B00A-47ED-8165-F1B2D4656672}"/>
              </a:ext>
            </a:extLst>
          </p:cNvPr>
          <p:cNvSpPr>
            <a:spLocks noGrp="1"/>
          </p:cNvSpPr>
          <p:nvPr>
            <p:ph type="title"/>
          </p:nvPr>
        </p:nvSpPr>
        <p:spPr/>
        <p:txBody>
          <a:bodyPr/>
          <a:lstStyle/>
          <a:p>
            <a:r>
              <a:rPr lang="en-US" dirty="0"/>
              <a:t>Useful links</a:t>
            </a:r>
            <a:endParaRPr lang="en-GB" dirty="0"/>
          </a:p>
        </p:txBody>
      </p:sp>
      <p:sp>
        <p:nvSpPr>
          <p:cNvPr id="8" name="Text Placeholder 7">
            <a:extLst>
              <a:ext uri="{FF2B5EF4-FFF2-40B4-BE49-F238E27FC236}">
                <a16:creationId xmlns:a16="http://schemas.microsoft.com/office/drawing/2014/main" id="{262AB400-22BC-40BF-A67E-AB7D14A85F9D}"/>
              </a:ext>
            </a:extLst>
          </p:cNvPr>
          <p:cNvSpPr>
            <a:spLocks noGrp="1"/>
          </p:cNvSpPr>
          <p:nvPr>
            <p:ph type="body" idx="2"/>
          </p:nvPr>
        </p:nvSpPr>
        <p:spPr/>
        <p:txBody>
          <a:bodyPr/>
          <a:lstStyle/>
          <a:p>
            <a:r>
              <a:rPr lang="en-GB" dirty="0">
                <a:hlinkClick r:id="rId3"/>
              </a:rPr>
              <a:t>https://www.teachitprimary.co.uk/resources/f/wellbeing-primary/10-ways-to-find-support-with-children-and-young-people-s-mental-health/36485</a:t>
            </a:r>
            <a:endParaRPr lang="en-GB" dirty="0"/>
          </a:p>
          <a:p>
            <a:endParaRPr lang="en-GB" dirty="0"/>
          </a:p>
        </p:txBody>
      </p:sp>
      <p:pic>
        <p:nvPicPr>
          <p:cNvPr id="7" name="Content Placeholder 6">
            <a:extLst>
              <a:ext uri="{FF2B5EF4-FFF2-40B4-BE49-F238E27FC236}">
                <a16:creationId xmlns:a16="http://schemas.microsoft.com/office/drawing/2014/main" id="{653E1219-3C27-497D-AFBB-F8BB2FBB4A49}"/>
              </a:ext>
            </a:extLst>
          </p:cNvPr>
          <p:cNvPicPr>
            <a:picLocks noGrp="1" noChangeAspect="1"/>
          </p:cNvPicPr>
          <p:nvPr>
            <p:ph idx="4294967295"/>
          </p:nvPr>
        </p:nvPicPr>
        <p:blipFill>
          <a:blip r:embed="rId4"/>
          <a:stretch>
            <a:fillRect/>
          </a:stretch>
        </p:blipFill>
        <p:spPr>
          <a:xfrm>
            <a:off x="6661154" y="61444"/>
            <a:ext cx="4689475" cy="6735112"/>
          </a:xfrm>
        </p:spPr>
      </p:pic>
      <p:sp>
        <p:nvSpPr>
          <p:cNvPr id="10" name="Picture Placeholder 9">
            <a:extLst>
              <a:ext uri="{FF2B5EF4-FFF2-40B4-BE49-F238E27FC236}">
                <a16:creationId xmlns:a16="http://schemas.microsoft.com/office/drawing/2014/main" id="{E51AD317-603D-48D5-8F9D-999397F20B29}"/>
              </a:ext>
            </a:extLst>
          </p:cNvPr>
          <p:cNvSpPr>
            <a:spLocks noGrp="1"/>
          </p:cNvSpPr>
          <p:nvPr>
            <p:ph type="pic" idx="1"/>
          </p:nvPr>
        </p:nvSpPr>
        <p:spPr/>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1B6BA-5AB5-439A-B186-BBCF6393096E}"/>
              </a:ext>
            </a:extLst>
          </p:cNvPr>
          <p:cNvSpPr>
            <a:spLocks noGrp="1"/>
          </p:cNvSpPr>
          <p:nvPr>
            <p:ph type="title"/>
          </p:nvPr>
        </p:nvSpPr>
        <p:spPr/>
        <p:txBody>
          <a:bodyPr/>
          <a:lstStyle/>
          <a:p>
            <a:r>
              <a:rPr lang="en-US" dirty="0"/>
              <a:t>stem4</a:t>
            </a:r>
            <a:endParaRPr lang="en-GB" dirty="0"/>
          </a:p>
        </p:txBody>
      </p:sp>
      <p:pic>
        <p:nvPicPr>
          <p:cNvPr id="6" name="Content Placeholder 5">
            <a:extLst>
              <a:ext uri="{FF2B5EF4-FFF2-40B4-BE49-F238E27FC236}">
                <a16:creationId xmlns:a16="http://schemas.microsoft.com/office/drawing/2014/main" id="{14B6A684-730D-431A-B11A-008561062C47}"/>
              </a:ext>
            </a:extLst>
          </p:cNvPr>
          <p:cNvPicPr>
            <a:picLocks noGrp="1" noChangeAspect="1"/>
          </p:cNvPicPr>
          <p:nvPr>
            <p:ph idx="1"/>
          </p:nvPr>
        </p:nvPicPr>
        <p:blipFill>
          <a:blip r:embed="rId3"/>
          <a:stretch>
            <a:fillRect/>
          </a:stretch>
        </p:blipFill>
        <p:spPr>
          <a:xfrm>
            <a:off x="6480882" y="2188832"/>
            <a:ext cx="2442283" cy="3507010"/>
          </a:xfrm>
        </p:spPr>
      </p:pic>
      <p:pic>
        <p:nvPicPr>
          <p:cNvPr id="8" name="Picture 7">
            <a:extLst>
              <a:ext uri="{FF2B5EF4-FFF2-40B4-BE49-F238E27FC236}">
                <a16:creationId xmlns:a16="http://schemas.microsoft.com/office/drawing/2014/main" id="{BE0204B8-11FD-429C-A72C-791FBF6F803F}"/>
              </a:ext>
            </a:extLst>
          </p:cNvPr>
          <p:cNvPicPr>
            <a:picLocks noChangeAspect="1"/>
          </p:cNvPicPr>
          <p:nvPr/>
        </p:nvPicPr>
        <p:blipFill>
          <a:blip r:embed="rId4"/>
          <a:stretch>
            <a:fillRect/>
          </a:stretch>
        </p:blipFill>
        <p:spPr>
          <a:xfrm>
            <a:off x="8896505" y="133587"/>
            <a:ext cx="3228708" cy="2006082"/>
          </a:xfrm>
          <a:prstGeom prst="rect">
            <a:avLst/>
          </a:prstGeom>
        </p:spPr>
      </p:pic>
      <p:pic>
        <p:nvPicPr>
          <p:cNvPr id="10" name="Picture 9">
            <a:extLst>
              <a:ext uri="{FF2B5EF4-FFF2-40B4-BE49-F238E27FC236}">
                <a16:creationId xmlns:a16="http://schemas.microsoft.com/office/drawing/2014/main" id="{69C09783-4F61-427C-85D0-2E17338A46B5}"/>
              </a:ext>
            </a:extLst>
          </p:cNvPr>
          <p:cNvPicPr>
            <a:picLocks noChangeAspect="1"/>
          </p:cNvPicPr>
          <p:nvPr/>
        </p:nvPicPr>
        <p:blipFill>
          <a:blip r:embed="rId5"/>
          <a:stretch>
            <a:fillRect/>
          </a:stretch>
        </p:blipFill>
        <p:spPr>
          <a:xfrm>
            <a:off x="8838115" y="2227625"/>
            <a:ext cx="3345487" cy="1718388"/>
          </a:xfrm>
          <a:prstGeom prst="rect">
            <a:avLst/>
          </a:prstGeom>
        </p:spPr>
      </p:pic>
      <p:pic>
        <p:nvPicPr>
          <p:cNvPr id="12" name="Picture 11">
            <a:extLst>
              <a:ext uri="{FF2B5EF4-FFF2-40B4-BE49-F238E27FC236}">
                <a16:creationId xmlns:a16="http://schemas.microsoft.com/office/drawing/2014/main" id="{4319DBAD-186D-46D7-88C5-627B87BFF11B}"/>
              </a:ext>
            </a:extLst>
          </p:cNvPr>
          <p:cNvPicPr>
            <a:picLocks noChangeAspect="1"/>
          </p:cNvPicPr>
          <p:nvPr/>
        </p:nvPicPr>
        <p:blipFill>
          <a:blip r:embed="rId6"/>
          <a:stretch>
            <a:fillRect/>
          </a:stretch>
        </p:blipFill>
        <p:spPr>
          <a:xfrm>
            <a:off x="3179133" y="277173"/>
            <a:ext cx="3842335" cy="1985513"/>
          </a:xfrm>
          <a:prstGeom prst="rect">
            <a:avLst/>
          </a:prstGeom>
        </p:spPr>
      </p:pic>
      <p:pic>
        <p:nvPicPr>
          <p:cNvPr id="14" name="Picture 13">
            <a:extLst>
              <a:ext uri="{FF2B5EF4-FFF2-40B4-BE49-F238E27FC236}">
                <a16:creationId xmlns:a16="http://schemas.microsoft.com/office/drawing/2014/main" id="{2ABF1B02-DF11-41A1-A78A-3677591884AE}"/>
              </a:ext>
            </a:extLst>
          </p:cNvPr>
          <p:cNvPicPr>
            <a:picLocks noChangeAspect="1"/>
          </p:cNvPicPr>
          <p:nvPr/>
        </p:nvPicPr>
        <p:blipFill>
          <a:blip r:embed="rId7"/>
          <a:stretch>
            <a:fillRect/>
          </a:stretch>
        </p:blipFill>
        <p:spPr>
          <a:xfrm>
            <a:off x="461639" y="2344234"/>
            <a:ext cx="4273118" cy="1248922"/>
          </a:xfrm>
          <a:prstGeom prst="rect">
            <a:avLst/>
          </a:prstGeom>
        </p:spPr>
      </p:pic>
      <p:pic>
        <p:nvPicPr>
          <p:cNvPr id="16" name="Picture 15">
            <a:extLst>
              <a:ext uri="{FF2B5EF4-FFF2-40B4-BE49-F238E27FC236}">
                <a16:creationId xmlns:a16="http://schemas.microsoft.com/office/drawing/2014/main" id="{BD63ED93-17C3-40EC-8C6B-D1BF5F24B268}"/>
              </a:ext>
            </a:extLst>
          </p:cNvPr>
          <p:cNvPicPr>
            <a:picLocks noChangeAspect="1"/>
          </p:cNvPicPr>
          <p:nvPr/>
        </p:nvPicPr>
        <p:blipFill>
          <a:blip r:embed="rId8"/>
          <a:stretch>
            <a:fillRect/>
          </a:stretch>
        </p:blipFill>
        <p:spPr>
          <a:xfrm>
            <a:off x="1478047" y="3021848"/>
            <a:ext cx="3700424" cy="1142616"/>
          </a:xfrm>
          <a:prstGeom prst="rect">
            <a:avLst/>
          </a:prstGeom>
        </p:spPr>
      </p:pic>
      <p:pic>
        <p:nvPicPr>
          <p:cNvPr id="18" name="Picture 17">
            <a:extLst>
              <a:ext uri="{FF2B5EF4-FFF2-40B4-BE49-F238E27FC236}">
                <a16:creationId xmlns:a16="http://schemas.microsoft.com/office/drawing/2014/main" id="{6B23B969-5317-416F-BEF4-3CF6C94B27FB}"/>
              </a:ext>
            </a:extLst>
          </p:cNvPr>
          <p:cNvPicPr>
            <a:picLocks noChangeAspect="1"/>
          </p:cNvPicPr>
          <p:nvPr/>
        </p:nvPicPr>
        <p:blipFill>
          <a:blip r:embed="rId9"/>
          <a:stretch>
            <a:fillRect/>
          </a:stretch>
        </p:blipFill>
        <p:spPr>
          <a:xfrm>
            <a:off x="204185" y="4107880"/>
            <a:ext cx="4188033" cy="1104875"/>
          </a:xfrm>
          <a:prstGeom prst="rect">
            <a:avLst/>
          </a:prstGeom>
        </p:spPr>
      </p:pic>
      <p:pic>
        <p:nvPicPr>
          <p:cNvPr id="20" name="Picture 19">
            <a:extLst>
              <a:ext uri="{FF2B5EF4-FFF2-40B4-BE49-F238E27FC236}">
                <a16:creationId xmlns:a16="http://schemas.microsoft.com/office/drawing/2014/main" id="{219DB70C-BD16-4533-B6A6-DFBB77EA517F}"/>
              </a:ext>
            </a:extLst>
          </p:cNvPr>
          <p:cNvPicPr>
            <a:picLocks noChangeAspect="1"/>
          </p:cNvPicPr>
          <p:nvPr/>
        </p:nvPicPr>
        <p:blipFill>
          <a:blip r:embed="rId10"/>
          <a:stretch>
            <a:fillRect/>
          </a:stretch>
        </p:blipFill>
        <p:spPr>
          <a:xfrm>
            <a:off x="204185" y="5212755"/>
            <a:ext cx="3935767" cy="1132325"/>
          </a:xfrm>
          <a:prstGeom prst="rect">
            <a:avLst/>
          </a:prstGeom>
        </p:spPr>
      </p:pic>
      <p:pic>
        <p:nvPicPr>
          <p:cNvPr id="22" name="Picture 21">
            <a:extLst>
              <a:ext uri="{FF2B5EF4-FFF2-40B4-BE49-F238E27FC236}">
                <a16:creationId xmlns:a16="http://schemas.microsoft.com/office/drawing/2014/main" id="{5D8B93E7-CFDE-4E1F-80C7-4CC3749A0A73}"/>
              </a:ext>
            </a:extLst>
          </p:cNvPr>
          <p:cNvPicPr>
            <a:picLocks noChangeAspect="1"/>
          </p:cNvPicPr>
          <p:nvPr/>
        </p:nvPicPr>
        <p:blipFill>
          <a:blip r:embed="rId11"/>
          <a:stretch>
            <a:fillRect/>
          </a:stretch>
        </p:blipFill>
        <p:spPr>
          <a:xfrm>
            <a:off x="4095007" y="5640499"/>
            <a:ext cx="3582140" cy="1140133"/>
          </a:xfrm>
          <a:prstGeom prst="rect">
            <a:avLst/>
          </a:prstGeom>
        </p:spPr>
      </p:pic>
      <p:cxnSp>
        <p:nvCxnSpPr>
          <p:cNvPr id="24" name="Straight Arrow Connector 23">
            <a:extLst>
              <a:ext uri="{FF2B5EF4-FFF2-40B4-BE49-F238E27FC236}">
                <a16:creationId xmlns:a16="http://schemas.microsoft.com/office/drawing/2014/main" id="{B7557125-202D-4848-A126-60B5F598E71D}"/>
              </a:ext>
            </a:extLst>
          </p:cNvPr>
          <p:cNvCxnSpPr>
            <a:cxnSpLocks/>
          </p:cNvCxnSpPr>
          <p:nvPr/>
        </p:nvCxnSpPr>
        <p:spPr>
          <a:xfrm flipH="1">
            <a:off x="2104008" y="1027908"/>
            <a:ext cx="1075125" cy="128296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7" name="Straight Arrow Connector 26">
            <a:extLst>
              <a:ext uri="{FF2B5EF4-FFF2-40B4-BE49-F238E27FC236}">
                <a16:creationId xmlns:a16="http://schemas.microsoft.com/office/drawing/2014/main" id="{E46F5A0B-BE09-4EDE-9444-3995E9EBAA36}"/>
              </a:ext>
            </a:extLst>
          </p:cNvPr>
          <p:cNvCxnSpPr/>
          <p:nvPr/>
        </p:nvCxnSpPr>
        <p:spPr>
          <a:xfrm flipV="1">
            <a:off x="6889072" y="1580225"/>
            <a:ext cx="1882066" cy="338239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pic>
        <p:nvPicPr>
          <p:cNvPr id="15" name="Picture 6">
            <a:extLst>
              <a:ext uri="{FF2B5EF4-FFF2-40B4-BE49-F238E27FC236}">
                <a16:creationId xmlns:a16="http://schemas.microsoft.com/office/drawing/2014/main" id="{30B502B1-3BCB-4F32-89D4-EC9D036A19AF}"/>
              </a:ext>
            </a:extLst>
          </p:cNvPr>
          <p:cNvPicPr>
            <a:picLocks noChangeAspect="1"/>
          </p:cNvPicPr>
          <p:nvPr/>
        </p:nvPicPr>
        <p:blipFill>
          <a:blip r:embed="rId12"/>
          <a:stretch>
            <a:fillRect/>
          </a:stretch>
        </p:blipFill>
        <p:spPr>
          <a:xfrm>
            <a:off x="11167238" y="5480106"/>
            <a:ext cx="1024762" cy="1381944"/>
          </a:xfrm>
          <a:prstGeom prst="rect">
            <a:avLst/>
          </a:prstGeom>
          <a:noFill/>
          <a:ln cap="flat">
            <a:noFill/>
          </a:ln>
        </p:spPr>
      </p:pic>
    </p:spTree>
    <p:extLst>
      <p:ext uri="{BB962C8B-B14F-4D97-AF65-F5344CB8AC3E}">
        <p14:creationId xmlns:p14="http://schemas.microsoft.com/office/powerpoint/2010/main" val="4269454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A92411A2-8A7D-4C8A-ADCC-2E0D3C4CDBCE}"/>
              </a:ext>
            </a:extLst>
          </p:cNvPr>
          <p:cNvSpPr>
            <a:spLocks noGrp="1"/>
          </p:cNvSpPr>
          <p:nvPr>
            <p:ph type="title"/>
          </p:nvPr>
        </p:nvSpPr>
        <p:spPr>
          <a:xfrm>
            <a:off x="360031" y="128089"/>
            <a:ext cx="5260593" cy="1325559"/>
          </a:xfrm>
        </p:spPr>
        <p:style>
          <a:lnRef idx="2">
            <a:schemeClr val="dk1"/>
          </a:lnRef>
          <a:fillRef idx="1">
            <a:schemeClr val="lt1"/>
          </a:fillRef>
          <a:effectRef idx="0">
            <a:schemeClr val="dk1"/>
          </a:effectRef>
          <a:fontRef idx="minor">
            <a:schemeClr val="dk1"/>
          </a:fontRef>
        </p:style>
        <p:txBody>
          <a:bodyPr/>
          <a:lstStyle/>
          <a:p>
            <a:r>
              <a:rPr lang="en-US" dirty="0"/>
              <a:t>App – Calm Harm</a:t>
            </a:r>
            <a:endParaRPr lang="en-GB" dirty="0"/>
          </a:p>
        </p:txBody>
      </p:sp>
      <p:sp>
        <p:nvSpPr>
          <p:cNvPr id="13" name="Content Placeholder 12">
            <a:extLst>
              <a:ext uri="{FF2B5EF4-FFF2-40B4-BE49-F238E27FC236}">
                <a16:creationId xmlns:a16="http://schemas.microsoft.com/office/drawing/2014/main" id="{37E04026-957D-49F3-A8BC-8F98F3285FC3}"/>
              </a:ext>
            </a:extLst>
          </p:cNvPr>
          <p:cNvSpPr>
            <a:spLocks noGrp="1"/>
          </p:cNvSpPr>
          <p:nvPr>
            <p:ph idx="1"/>
          </p:nvPr>
        </p:nvSpPr>
        <p:spPr>
          <a:xfrm>
            <a:off x="559478" y="1498925"/>
            <a:ext cx="5181603" cy="4351336"/>
          </a:xfrm>
        </p:spPr>
        <p:txBody>
          <a:bodyPr/>
          <a:lstStyle/>
          <a:p>
            <a:r>
              <a:rPr lang="en-US" dirty="0"/>
              <a:t>An award-winning app developed for teenage mental health charity stem4.  </a:t>
            </a:r>
          </a:p>
          <a:p>
            <a:r>
              <a:rPr lang="en-US" dirty="0"/>
              <a:t>Provides tasks to help resist or manage the urge to self-harm</a:t>
            </a:r>
          </a:p>
          <a:p>
            <a:r>
              <a:rPr lang="en-US" dirty="0"/>
              <a:t>Make it private by setting a password</a:t>
            </a:r>
          </a:p>
          <a:p>
            <a:r>
              <a:rPr lang="en-US" dirty="0"/>
              <a:t>Track progress and notice change</a:t>
            </a:r>
            <a:endParaRPr lang="en-GB" dirty="0"/>
          </a:p>
        </p:txBody>
      </p:sp>
      <p:pic>
        <p:nvPicPr>
          <p:cNvPr id="16" name="Content Placeholder 15">
            <a:extLst>
              <a:ext uri="{FF2B5EF4-FFF2-40B4-BE49-F238E27FC236}">
                <a16:creationId xmlns:a16="http://schemas.microsoft.com/office/drawing/2014/main" id="{BB03F4C8-379E-48B2-B64E-2BF1A261267B}"/>
              </a:ext>
            </a:extLst>
          </p:cNvPr>
          <p:cNvPicPr>
            <a:picLocks noGrp="1" noChangeAspect="1"/>
          </p:cNvPicPr>
          <p:nvPr>
            <p:ph idx="2"/>
          </p:nvPr>
        </p:nvPicPr>
        <p:blipFill>
          <a:blip r:embed="rId3"/>
          <a:stretch>
            <a:fillRect/>
          </a:stretch>
        </p:blipFill>
        <p:spPr>
          <a:xfrm>
            <a:off x="5686684" y="0"/>
            <a:ext cx="6505316" cy="2897069"/>
          </a:xfrm>
        </p:spPr>
      </p:pic>
      <p:pic>
        <p:nvPicPr>
          <p:cNvPr id="18" name="Picture 17">
            <a:extLst>
              <a:ext uri="{FF2B5EF4-FFF2-40B4-BE49-F238E27FC236}">
                <a16:creationId xmlns:a16="http://schemas.microsoft.com/office/drawing/2014/main" id="{DB31FD82-9564-4BCA-8A9F-5BF7F5E1A07B}"/>
              </a:ext>
            </a:extLst>
          </p:cNvPr>
          <p:cNvPicPr>
            <a:picLocks noChangeAspect="1"/>
          </p:cNvPicPr>
          <p:nvPr/>
        </p:nvPicPr>
        <p:blipFill>
          <a:blip r:embed="rId4"/>
          <a:stretch>
            <a:fillRect/>
          </a:stretch>
        </p:blipFill>
        <p:spPr>
          <a:xfrm>
            <a:off x="7701666" y="3139165"/>
            <a:ext cx="2018152" cy="3184195"/>
          </a:xfrm>
          <a:prstGeom prst="rect">
            <a:avLst/>
          </a:prstGeom>
        </p:spPr>
      </p:pic>
      <p:pic>
        <p:nvPicPr>
          <p:cNvPr id="20" name="Picture 19">
            <a:extLst>
              <a:ext uri="{FF2B5EF4-FFF2-40B4-BE49-F238E27FC236}">
                <a16:creationId xmlns:a16="http://schemas.microsoft.com/office/drawing/2014/main" id="{6B31A46F-57DA-4D2A-B496-F44B1215FB59}"/>
              </a:ext>
            </a:extLst>
          </p:cNvPr>
          <p:cNvPicPr>
            <a:picLocks noChangeAspect="1"/>
          </p:cNvPicPr>
          <p:nvPr/>
        </p:nvPicPr>
        <p:blipFill>
          <a:blip r:embed="rId5"/>
          <a:stretch>
            <a:fillRect/>
          </a:stretch>
        </p:blipFill>
        <p:spPr>
          <a:xfrm>
            <a:off x="9450385" y="3154310"/>
            <a:ext cx="1743987" cy="3169050"/>
          </a:xfrm>
          <a:prstGeom prst="rect">
            <a:avLst/>
          </a:prstGeom>
        </p:spPr>
      </p:pic>
      <p:pic>
        <p:nvPicPr>
          <p:cNvPr id="22" name="Picture 21">
            <a:extLst>
              <a:ext uri="{FF2B5EF4-FFF2-40B4-BE49-F238E27FC236}">
                <a16:creationId xmlns:a16="http://schemas.microsoft.com/office/drawing/2014/main" id="{EA5DB47F-717D-4B77-A2E7-95B0CF3073E2}"/>
              </a:ext>
            </a:extLst>
          </p:cNvPr>
          <p:cNvPicPr>
            <a:picLocks noChangeAspect="1"/>
          </p:cNvPicPr>
          <p:nvPr/>
        </p:nvPicPr>
        <p:blipFill>
          <a:blip r:embed="rId6"/>
          <a:stretch>
            <a:fillRect/>
          </a:stretch>
        </p:blipFill>
        <p:spPr>
          <a:xfrm>
            <a:off x="775477" y="5318387"/>
            <a:ext cx="6926189" cy="1411524"/>
          </a:xfrm>
          <a:prstGeom prst="rect">
            <a:avLst/>
          </a:prstGeom>
        </p:spPr>
      </p:pic>
      <p:pic>
        <p:nvPicPr>
          <p:cNvPr id="8" name="Picture 6">
            <a:extLst>
              <a:ext uri="{FF2B5EF4-FFF2-40B4-BE49-F238E27FC236}">
                <a16:creationId xmlns:a16="http://schemas.microsoft.com/office/drawing/2014/main" id="{5F429F79-E4C8-41DF-9CE9-4E35A8C78077}"/>
              </a:ext>
            </a:extLst>
          </p:cNvPr>
          <p:cNvPicPr>
            <a:picLocks noChangeAspect="1"/>
          </p:cNvPicPr>
          <p:nvPr/>
        </p:nvPicPr>
        <p:blipFill>
          <a:blip r:embed="rId7"/>
          <a:stretch>
            <a:fillRect/>
          </a:stretch>
        </p:blipFill>
        <p:spPr>
          <a:xfrm>
            <a:off x="11167238" y="5480106"/>
            <a:ext cx="1024762" cy="1381944"/>
          </a:xfrm>
          <a:prstGeom prst="rect">
            <a:avLst/>
          </a:prstGeom>
          <a:noFill/>
          <a:ln cap="flat">
            <a:noFill/>
          </a:ln>
        </p:spPr>
      </p:pic>
    </p:spTree>
    <p:extLst>
      <p:ext uri="{BB962C8B-B14F-4D97-AF65-F5344CB8AC3E}">
        <p14:creationId xmlns:p14="http://schemas.microsoft.com/office/powerpoint/2010/main" val="622778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59CF3D2-511F-4126-A0C9-B7E69199845F}"/>
              </a:ext>
            </a:extLst>
          </p:cNvPr>
          <p:cNvSpPr>
            <a:spLocks noGrp="1"/>
          </p:cNvSpPr>
          <p:nvPr>
            <p:ph type="title"/>
          </p:nvPr>
        </p:nvSpPr>
        <p:spPr/>
        <p:txBody>
          <a:bodyPr/>
          <a:lstStyle/>
          <a:p>
            <a:r>
              <a:rPr lang="en-US" dirty="0"/>
              <a:t>Mindfulness</a:t>
            </a:r>
            <a:endParaRPr lang="en-GB" dirty="0"/>
          </a:p>
        </p:txBody>
      </p:sp>
      <p:sp>
        <p:nvSpPr>
          <p:cNvPr id="6" name="Content Placeholder 5">
            <a:extLst>
              <a:ext uri="{FF2B5EF4-FFF2-40B4-BE49-F238E27FC236}">
                <a16:creationId xmlns:a16="http://schemas.microsoft.com/office/drawing/2014/main" id="{931FA957-901A-426D-998E-819CDB879A88}"/>
              </a:ext>
            </a:extLst>
          </p:cNvPr>
          <p:cNvSpPr>
            <a:spLocks noGrp="1"/>
          </p:cNvSpPr>
          <p:nvPr>
            <p:ph idx="1"/>
          </p:nvPr>
        </p:nvSpPr>
        <p:spPr/>
        <p:txBody>
          <a:bodyPr/>
          <a:lstStyle/>
          <a:p>
            <a:r>
              <a:rPr lang="en-GB" dirty="0">
                <a:hlinkClick r:id="rId3"/>
              </a:rPr>
              <a:t>https://www.learnful.co.uk/monday-midday-mindfulness/?fbclid=IwAR1GI36ZvaNqwlCH4TApqvPl_JdcLzyHu5vOHF3Qc45YZWqHwpnFVD1Uots</a:t>
            </a:r>
            <a:r>
              <a:rPr lang="en-GB" dirty="0"/>
              <a:t> </a:t>
            </a:r>
          </a:p>
        </p:txBody>
      </p:sp>
      <p:pic>
        <p:nvPicPr>
          <p:cNvPr id="9" name="Content Placeholder 8">
            <a:extLst>
              <a:ext uri="{FF2B5EF4-FFF2-40B4-BE49-F238E27FC236}">
                <a16:creationId xmlns:a16="http://schemas.microsoft.com/office/drawing/2014/main" id="{A67F297F-0021-4F97-A3FD-2F167283A6C9}"/>
              </a:ext>
            </a:extLst>
          </p:cNvPr>
          <p:cNvPicPr>
            <a:picLocks noGrp="1" noChangeAspect="1"/>
          </p:cNvPicPr>
          <p:nvPr>
            <p:ph idx="2"/>
          </p:nvPr>
        </p:nvPicPr>
        <p:blipFill>
          <a:blip r:embed="rId4"/>
          <a:stretch>
            <a:fillRect/>
          </a:stretch>
        </p:blipFill>
        <p:spPr>
          <a:xfrm>
            <a:off x="6196599" y="1825625"/>
            <a:ext cx="5132802" cy="4351338"/>
          </a:xfrm>
        </p:spPr>
      </p:pic>
      <p:pic>
        <p:nvPicPr>
          <p:cNvPr id="7" name="Picture 6">
            <a:extLst>
              <a:ext uri="{FF2B5EF4-FFF2-40B4-BE49-F238E27FC236}">
                <a16:creationId xmlns:a16="http://schemas.microsoft.com/office/drawing/2014/main" id="{BE5FEBF2-8C39-4B74-9A24-848FF648A699}"/>
              </a:ext>
            </a:extLst>
          </p:cNvPr>
          <p:cNvPicPr>
            <a:picLocks noChangeAspect="1"/>
          </p:cNvPicPr>
          <p:nvPr/>
        </p:nvPicPr>
        <p:blipFill>
          <a:blip r:embed="rId5"/>
          <a:stretch>
            <a:fillRect/>
          </a:stretch>
        </p:blipFill>
        <p:spPr>
          <a:xfrm>
            <a:off x="11167238" y="5480106"/>
            <a:ext cx="1024762" cy="1381944"/>
          </a:xfrm>
          <a:prstGeom prst="rect">
            <a:avLst/>
          </a:prstGeom>
          <a:noFill/>
          <a:ln cap="flat">
            <a:noFill/>
          </a:ln>
        </p:spPr>
      </p:pic>
    </p:spTree>
    <p:extLst>
      <p:ext uri="{BB962C8B-B14F-4D97-AF65-F5344CB8AC3E}">
        <p14:creationId xmlns:p14="http://schemas.microsoft.com/office/powerpoint/2010/main" val="21603054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5F4F5-11DB-46FE-9A4A-4D12C99DFF8C}"/>
              </a:ext>
            </a:extLst>
          </p:cNvPr>
          <p:cNvSpPr>
            <a:spLocks noGrp="1"/>
          </p:cNvSpPr>
          <p:nvPr>
            <p:ph type="title"/>
          </p:nvPr>
        </p:nvSpPr>
        <p:spPr>
          <a:xfrm>
            <a:off x="684736" y="190310"/>
            <a:ext cx="10219698" cy="1137140"/>
          </a:xfrm>
        </p:spPr>
        <p:style>
          <a:lnRef idx="2">
            <a:schemeClr val="dk1"/>
          </a:lnRef>
          <a:fillRef idx="1">
            <a:schemeClr val="lt1"/>
          </a:fillRef>
          <a:effectRef idx="0">
            <a:schemeClr val="dk1"/>
          </a:effectRef>
          <a:fontRef idx="minor">
            <a:schemeClr val="dk1"/>
          </a:fontRef>
        </p:style>
        <p:txBody>
          <a:bodyPr/>
          <a:lstStyle/>
          <a:p>
            <a:r>
              <a:rPr lang="en-US" dirty="0"/>
              <a:t>Mindful moments…………..</a:t>
            </a:r>
            <a:endParaRPr lang="en-GB" dirty="0"/>
          </a:p>
        </p:txBody>
      </p:sp>
      <p:sp>
        <p:nvSpPr>
          <p:cNvPr id="3" name="Content Placeholder 2">
            <a:extLst>
              <a:ext uri="{FF2B5EF4-FFF2-40B4-BE49-F238E27FC236}">
                <a16:creationId xmlns:a16="http://schemas.microsoft.com/office/drawing/2014/main" id="{F6A55FBB-63A3-4CE4-85C4-2D1809A756E8}"/>
              </a:ext>
            </a:extLst>
          </p:cNvPr>
          <p:cNvSpPr>
            <a:spLocks noGrp="1"/>
          </p:cNvSpPr>
          <p:nvPr>
            <p:ph idx="1"/>
          </p:nvPr>
        </p:nvSpPr>
        <p:spPr>
          <a:xfrm>
            <a:off x="760933" y="1526087"/>
            <a:ext cx="5181603" cy="4351336"/>
          </a:xfrm>
        </p:spPr>
        <p:txBody>
          <a:bodyPr>
            <a:normAutofit fontScale="92500" lnSpcReduction="10000"/>
          </a:bodyPr>
          <a:lstStyle/>
          <a:p>
            <a:r>
              <a:rPr lang="en-US" dirty="0"/>
              <a:t>Stop</a:t>
            </a:r>
          </a:p>
          <a:p>
            <a:r>
              <a:rPr lang="en-US" dirty="0"/>
              <a:t>Close your eyes</a:t>
            </a:r>
          </a:p>
          <a:p>
            <a:r>
              <a:rPr lang="en-US" dirty="0"/>
              <a:t>Notice what is around you</a:t>
            </a:r>
          </a:p>
          <a:p>
            <a:r>
              <a:rPr lang="en-US" dirty="0"/>
              <a:t>What can you hear?</a:t>
            </a:r>
          </a:p>
          <a:p>
            <a:r>
              <a:rPr lang="en-US" dirty="0"/>
              <a:t>What can you smell?</a:t>
            </a:r>
          </a:p>
          <a:p>
            <a:r>
              <a:rPr lang="en-US" dirty="0"/>
              <a:t>How does the fabric you are wearing feel on your skin?</a:t>
            </a:r>
          </a:p>
          <a:p>
            <a:r>
              <a:rPr lang="en-US" dirty="0"/>
              <a:t>Open your eyes – notice your surroundings</a:t>
            </a:r>
          </a:p>
          <a:p>
            <a:r>
              <a:rPr lang="en-US" dirty="0"/>
              <a:t>Write down two things you see</a:t>
            </a:r>
            <a:endParaRPr lang="en-GB" dirty="0"/>
          </a:p>
        </p:txBody>
      </p:sp>
      <p:pic>
        <p:nvPicPr>
          <p:cNvPr id="6" name="Content Placeholder 5">
            <a:extLst>
              <a:ext uri="{FF2B5EF4-FFF2-40B4-BE49-F238E27FC236}">
                <a16:creationId xmlns:a16="http://schemas.microsoft.com/office/drawing/2014/main" id="{BBFD9DA3-DDDD-4D0E-B31B-D0C1924EC64F}"/>
              </a:ext>
            </a:extLst>
          </p:cNvPr>
          <p:cNvPicPr>
            <a:picLocks noGrp="1" noChangeAspect="1"/>
          </p:cNvPicPr>
          <p:nvPr>
            <p:ph idx="2"/>
          </p:nvPr>
        </p:nvPicPr>
        <p:blipFill>
          <a:blip r:embed="rId3"/>
          <a:stretch>
            <a:fillRect/>
          </a:stretch>
        </p:blipFill>
        <p:spPr>
          <a:xfrm>
            <a:off x="5541032" y="1615187"/>
            <a:ext cx="6005715" cy="4063598"/>
          </a:xfrm>
        </p:spPr>
      </p:pic>
      <p:sp>
        <p:nvSpPr>
          <p:cNvPr id="7" name="TextBox 6">
            <a:extLst>
              <a:ext uri="{FF2B5EF4-FFF2-40B4-BE49-F238E27FC236}">
                <a16:creationId xmlns:a16="http://schemas.microsoft.com/office/drawing/2014/main" id="{AD939F7A-711E-4873-8F46-9801D3602DC3}"/>
              </a:ext>
            </a:extLst>
          </p:cNvPr>
          <p:cNvSpPr txBox="1"/>
          <p:nvPr/>
        </p:nvSpPr>
        <p:spPr>
          <a:xfrm>
            <a:off x="6806216" y="6076060"/>
            <a:ext cx="7826928" cy="646331"/>
          </a:xfrm>
          <a:prstGeom prst="rect">
            <a:avLst/>
          </a:prstGeom>
          <a:noFill/>
        </p:spPr>
        <p:txBody>
          <a:bodyPr wrap="square" rtlCol="0">
            <a:spAutoFit/>
          </a:bodyPr>
          <a:lstStyle/>
          <a:p>
            <a:r>
              <a:rPr lang="en-GB" dirty="0">
                <a:hlinkClick r:id="rId4"/>
              </a:rPr>
              <a:t>https://www.bbc.co.uk/programmes/p06pmfx6</a:t>
            </a:r>
            <a:endParaRPr lang="en-GB" dirty="0"/>
          </a:p>
          <a:p>
            <a:r>
              <a:rPr lang="en-GB" dirty="0"/>
              <a:t>BBC Mindful Moments </a:t>
            </a:r>
          </a:p>
        </p:txBody>
      </p:sp>
      <p:sp>
        <p:nvSpPr>
          <p:cNvPr id="8" name="TextBox 7">
            <a:extLst>
              <a:ext uri="{FF2B5EF4-FFF2-40B4-BE49-F238E27FC236}">
                <a16:creationId xmlns:a16="http://schemas.microsoft.com/office/drawing/2014/main" id="{F8D31597-8705-49EE-AC20-5E9CAB5E0322}"/>
              </a:ext>
            </a:extLst>
          </p:cNvPr>
          <p:cNvSpPr txBox="1"/>
          <p:nvPr/>
        </p:nvSpPr>
        <p:spPr>
          <a:xfrm>
            <a:off x="683664" y="6076060"/>
            <a:ext cx="5336142" cy="646331"/>
          </a:xfrm>
          <a:prstGeom prst="rect">
            <a:avLst/>
          </a:prstGeom>
          <a:noFill/>
        </p:spPr>
        <p:txBody>
          <a:bodyPr wrap="square" rtlCol="0">
            <a:spAutoFit/>
          </a:bodyPr>
          <a:lstStyle/>
          <a:p>
            <a:r>
              <a:rPr lang="en-GB" dirty="0">
                <a:hlinkClick r:id="rId5"/>
              </a:rPr>
              <a:t>https://www.bbc.co.uk/programmes/p08gqsz3</a:t>
            </a:r>
            <a:endParaRPr lang="en-GB" dirty="0"/>
          </a:p>
          <a:p>
            <a:r>
              <a:rPr lang="en-GB" dirty="0"/>
              <a:t>BBC Spring Watch  </a:t>
            </a:r>
          </a:p>
        </p:txBody>
      </p:sp>
      <p:pic>
        <p:nvPicPr>
          <p:cNvPr id="9" name="Picture 6">
            <a:extLst>
              <a:ext uri="{FF2B5EF4-FFF2-40B4-BE49-F238E27FC236}">
                <a16:creationId xmlns:a16="http://schemas.microsoft.com/office/drawing/2014/main" id="{34FF1B81-145B-4774-AE43-9A921B3B0A28}"/>
              </a:ext>
            </a:extLst>
          </p:cNvPr>
          <p:cNvPicPr>
            <a:picLocks noChangeAspect="1"/>
          </p:cNvPicPr>
          <p:nvPr/>
        </p:nvPicPr>
        <p:blipFill>
          <a:blip r:embed="rId6"/>
          <a:stretch>
            <a:fillRect/>
          </a:stretch>
        </p:blipFill>
        <p:spPr>
          <a:xfrm>
            <a:off x="11167238" y="5480106"/>
            <a:ext cx="1024762" cy="1381944"/>
          </a:xfrm>
          <a:prstGeom prst="rect">
            <a:avLst/>
          </a:prstGeom>
          <a:noFill/>
          <a:ln cap="flat">
            <a:noFill/>
          </a:ln>
        </p:spPr>
      </p:pic>
    </p:spTree>
    <p:extLst>
      <p:ext uri="{BB962C8B-B14F-4D97-AF65-F5344CB8AC3E}">
        <p14:creationId xmlns:p14="http://schemas.microsoft.com/office/powerpoint/2010/main" val="2572904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6440B-13ED-424C-AFF8-695ABEF8C31F}"/>
              </a:ext>
            </a:extLst>
          </p:cNvPr>
          <p:cNvSpPr>
            <a:spLocks noGrp="1"/>
          </p:cNvSpPr>
          <p:nvPr>
            <p:ph type="title"/>
          </p:nvPr>
        </p:nvSpPr>
        <p:spPr>
          <a:xfrm>
            <a:off x="645257" y="147643"/>
            <a:ext cx="10881216" cy="1325559"/>
          </a:xfrm>
        </p:spPr>
        <p:style>
          <a:lnRef idx="2">
            <a:schemeClr val="dk1"/>
          </a:lnRef>
          <a:fillRef idx="1">
            <a:schemeClr val="lt1"/>
          </a:fillRef>
          <a:effectRef idx="0">
            <a:schemeClr val="dk1"/>
          </a:effectRef>
          <a:fontRef idx="minor">
            <a:schemeClr val="dk1"/>
          </a:fontRef>
        </p:style>
        <p:txBody>
          <a:bodyPr/>
          <a:lstStyle/>
          <a:p>
            <a:r>
              <a:rPr lang="en-US" dirty="0"/>
              <a:t>Mindfulness Menu ………… try 3 new activities every week (18 ideas)</a:t>
            </a:r>
            <a:endParaRPr lang="en-GB" dirty="0"/>
          </a:p>
        </p:txBody>
      </p:sp>
      <p:pic>
        <p:nvPicPr>
          <p:cNvPr id="6" name="Content Placeholder 5">
            <a:extLst>
              <a:ext uri="{FF2B5EF4-FFF2-40B4-BE49-F238E27FC236}">
                <a16:creationId xmlns:a16="http://schemas.microsoft.com/office/drawing/2014/main" id="{1D81CC8F-2FBE-4FF8-AE67-B7191F777AC5}"/>
              </a:ext>
            </a:extLst>
          </p:cNvPr>
          <p:cNvPicPr>
            <a:picLocks noGrp="1" noChangeAspect="1"/>
          </p:cNvPicPr>
          <p:nvPr>
            <p:ph idx="1"/>
          </p:nvPr>
        </p:nvPicPr>
        <p:blipFill>
          <a:blip r:embed="rId3"/>
          <a:stretch>
            <a:fillRect/>
          </a:stretch>
        </p:blipFill>
        <p:spPr>
          <a:xfrm>
            <a:off x="454250" y="1640927"/>
            <a:ext cx="3767242" cy="4493221"/>
          </a:xfrm>
        </p:spPr>
      </p:pic>
      <p:pic>
        <p:nvPicPr>
          <p:cNvPr id="8" name="Picture 7">
            <a:extLst>
              <a:ext uri="{FF2B5EF4-FFF2-40B4-BE49-F238E27FC236}">
                <a16:creationId xmlns:a16="http://schemas.microsoft.com/office/drawing/2014/main" id="{92F91A8F-A155-4B57-B499-14614AEE7854}"/>
              </a:ext>
            </a:extLst>
          </p:cNvPr>
          <p:cNvPicPr>
            <a:picLocks noChangeAspect="1"/>
          </p:cNvPicPr>
          <p:nvPr/>
        </p:nvPicPr>
        <p:blipFill>
          <a:blip r:embed="rId4"/>
          <a:stretch>
            <a:fillRect/>
          </a:stretch>
        </p:blipFill>
        <p:spPr>
          <a:xfrm>
            <a:off x="4542521" y="1613390"/>
            <a:ext cx="3643312" cy="4520758"/>
          </a:xfrm>
          <a:prstGeom prst="rect">
            <a:avLst/>
          </a:prstGeom>
        </p:spPr>
      </p:pic>
      <p:sp>
        <p:nvSpPr>
          <p:cNvPr id="12" name="Content Placeholder 11">
            <a:extLst>
              <a:ext uri="{FF2B5EF4-FFF2-40B4-BE49-F238E27FC236}">
                <a16:creationId xmlns:a16="http://schemas.microsoft.com/office/drawing/2014/main" id="{28B65B72-5BE5-4B34-9459-56E9EFE3A716}"/>
              </a:ext>
            </a:extLst>
          </p:cNvPr>
          <p:cNvSpPr>
            <a:spLocks noGrp="1"/>
          </p:cNvSpPr>
          <p:nvPr>
            <p:ph idx="2"/>
          </p:nvPr>
        </p:nvSpPr>
        <p:spPr/>
        <p:txBody>
          <a:bodyPr/>
          <a:lstStyle/>
          <a:p>
            <a:endParaRPr lang="en-GB"/>
          </a:p>
        </p:txBody>
      </p:sp>
      <p:pic>
        <p:nvPicPr>
          <p:cNvPr id="14" name="Picture 13">
            <a:extLst>
              <a:ext uri="{FF2B5EF4-FFF2-40B4-BE49-F238E27FC236}">
                <a16:creationId xmlns:a16="http://schemas.microsoft.com/office/drawing/2014/main" id="{4380E79D-1B05-458B-8499-934A690D50A7}"/>
              </a:ext>
            </a:extLst>
          </p:cNvPr>
          <p:cNvPicPr>
            <a:picLocks noChangeAspect="1"/>
          </p:cNvPicPr>
          <p:nvPr/>
        </p:nvPicPr>
        <p:blipFill>
          <a:blip r:embed="rId5"/>
          <a:stretch>
            <a:fillRect/>
          </a:stretch>
        </p:blipFill>
        <p:spPr>
          <a:xfrm>
            <a:off x="8506862" y="1473202"/>
            <a:ext cx="3451921" cy="5019669"/>
          </a:xfrm>
          <a:prstGeom prst="rect">
            <a:avLst/>
          </a:prstGeom>
        </p:spPr>
      </p:pic>
    </p:spTree>
    <p:extLst>
      <p:ext uri="{BB962C8B-B14F-4D97-AF65-F5344CB8AC3E}">
        <p14:creationId xmlns:p14="http://schemas.microsoft.com/office/powerpoint/2010/main" val="19808223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75FDD-F23A-49C3-BE81-13B4D6C45E0D}"/>
              </a:ext>
            </a:extLst>
          </p:cNvPr>
          <p:cNvSpPr>
            <a:spLocks noGrp="1"/>
          </p:cNvSpPr>
          <p:nvPr>
            <p:ph type="title"/>
          </p:nvPr>
        </p:nvSpPr>
        <p:spPr>
          <a:xfrm>
            <a:off x="687201" y="298451"/>
            <a:ext cx="10515600" cy="1325559"/>
          </a:xfrm>
        </p:spPr>
        <p:style>
          <a:lnRef idx="2">
            <a:schemeClr val="dk1"/>
          </a:lnRef>
          <a:fillRef idx="1">
            <a:schemeClr val="lt1"/>
          </a:fillRef>
          <a:effectRef idx="0">
            <a:schemeClr val="dk1"/>
          </a:effectRef>
          <a:fontRef idx="minor">
            <a:schemeClr val="dk1"/>
          </a:fontRef>
        </p:style>
        <p:txBody>
          <a:bodyPr/>
          <a:lstStyle/>
          <a:p>
            <a:r>
              <a:rPr lang="en-US" dirty="0"/>
              <a:t>Coping with ‘remote learning’</a:t>
            </a:r>
            <a:endParaRPr lang="en-GB" dirty="0"/>
          </a:p>
        </p:txBody>
      </p:sp>
      <p:sp>
        <p:nvSpPr>
          <p:cNvPr id="4" name="Content Placeholder 3">
            <a:extLst>
              <a:ext uri="{FF2B5EF4-FFF2-40B4-BE49-F238E27FC236}">
                <a16:creationId xmlns:a16="http://schemas.microsoft.com/office/drawing/2014/main" id="{9027CA58-4DE0-478E-A287-F595BEA63482}"/>
              </a:ext>
            </a:extLst>
          </p:cNvPr>
          <p:cNvSpPr>
            <a:spLocks noGrp="1"/>
          </p:cNvSpPr>
          <p:nvPr>
            <p:ph idx="1"/>
          </p:nvPr>
        </p:nvSpPr>
        <p:spPr/>
        <p:txBody>
          <a:bodyPr>
            <a:normAutofit fontScale="92500" lnSpcReduction="20000"/>
          </a:bodyPr>
          <a:lstStyle/>
          <a:p>
            <a:r>
              <a:rPr lang="en-US" dirty="0"/>
              <a:t>Create a ‘learning space’</a:t>
            </a:r>
          </a:p>
          <a:p>
            <a:r>
              <a:rPr lang="en-US" dirty="0"/>
              <a:t>Make a schedule – stick to it</a:t>
            </a:r>
          </a:p>
          <a:p>
            <a:r>
              <a:rPr lang="en-US" dirty="0"/>
              <a:t>Reduce distractions</a:t>
            </a:r>
          </a:p>
          <a:p>
            <a:r>
              <a:rPr lang="en-US" dirty="0"/>
              <a:t>Take regular breaks / get exercise</a:t>
            </a:r>
          </a:p>
          <a:p>
            <a:r>
              <a:rPr lang="en-US" dirty="0"/>
              <a:t>Keep communicating</a:t>
            </a:r>
          </a:p>
          <a:p>
            <a:r>
              <a:rPr lang="en-US" dirty="0"/>
              <a:t>Get social</a:t>
            </a:r>
          </a:p>
          <a:p>
            <a:r>
              <a:rPr lang="en-US" dirty="0"/>
              <a:t>Ask for help</a:t>
            </a:r>
          </a:p>
          <a:p>
            <a:r>
              <a:rPr lang="en-US" dirty="0"/>
              <a:t>Celebrate the wins</a:t>
            </a:r>
          </a:p>
          <a:p>
            <a:r>
              <a:rPr lang="en-US" dirty="0"/>
              <a:t>Help kids manage their stress</a:t>
            </a:r>
          </a:p>
          <a:p>
            <a:r>
              <a:rPr lang="en-US" dirty="0"/>
              <a:t>Don’t take it out on the kids</a:t>
            </a:r>
            <a:endParaRPr lang="en-GB" dirty="0"/>
          </a:p>
        </p:txBody>
      </p:sp>
      <p:pic>
        <p:nvPicPr>
          <p:cNvPr id="7" name="Content Placeholder 6">
            <a:extLst>
              <a:ext uri="{FF2B5EF4-FFF2-40B4-BE49-F238E27FC236}">
                <a16:creationId xmlns:a16="http://schemas.microsoft.com/office/drawing/2014/main" id="{F656A155-4880-4ADD-B4CD-0D2A76B041A1}"/>
              </a:ext>
            </a:extLst>
          </p:cNvPr>
          <p:cNvPicPr>
            <a:picLocks noGrp="1" noChangeAspect="1"/>
          </p:cNvPicPr>
          <p:nvPr>
            <p:ph idx="2"/>
          </p:nvPr>
        </p:nvPicPr>
        <p:blipFill>
          <a:blip r:embed="rId3"/>
          <a:stretch>
            <a:fillRect/>
          </a:stretch>
        </p:blipFill>
        <p:spPr>
          <a:xfrm>
            <a:off x="6238875" y="2105819"/>
            <a:ext cx="5048250" cy="3790950"/>
          </a:xfrm>
        </p:spPr>
      </p:pic>
    </p:spTree>
    <p:extLst>
      <p:ext uri="{BB962C8B-B14F-4D97-AF65-F5344CB8AC3E}">
        <p14:creationId xmlns:p14="http://schemas.microsoft.com/office/powerpoint/2010/main" val="442399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2181B-0204-460E-972F-49F88F462122}"/>
              </a:ext>
            </a:extLst>
          </p:cNvPr>
          <p:cNvSpPr>
            <a:spLocks noGrp="1"/>
          </p:cNvSpPr>
          <p:nvPr>
            <p:ph type="title"/>
          </p:nvPr>
        </p:nvSpPr>
        <p:spPr>
          <a:xfrm>
            <a:off x="477477" y="226409"/>
            <a:ext cx="10515600" cy="1325559"/>
          </a:xfrm>
        </p:spPr>
        <p:txBody>
          <a:bodyPr/>
          <a:lstStyle/>
          <a:p>
            <a:r>
              <a:rPr lang="en-US" dirty="0"/>
              <a:t>Planning your days at home during lockdown Visual Timetable</a:t>
            </a:r>
            <a:endParaRPr lang="en-GB" dirty="0"/>
          </a:p>
        </p:txBody>
      </p:sp>
      <p:pic>
        <p:nvPicPr>
          <p:cNvPr id="8" name="Content Placeholder 7">
            <a:extLst>
              <a:ext uri="{FF2B5EF4-FFF2-40B4-BE49-F238E27FC236}">
                <a16:creationId xmlns:a16="http://schemas.microsoft.com/office/drawing/2014/main" id="{567AF1CB-4C52-4B60-8AEA-76833B69F31D}"/>
              </a:ext>
            </a:extLst>
          </p:cNvPr>
          <p:cNvPicPr>
            <a:picLocks noGrp="1" noChangeAspect="1"/>
          </p:cNvPicPr>
          <p:nvPr>
            <p:ph idx="1"/>
          </p:nvPr>
        </p:nvPicPr>
        <p:blipFill>
          <a:blip r:embed="rId3"/>
          <a:stretch>
            <a:fillRect/>
          </a:stretch>
        </p:blipFill>
        <p:spPr>
          <a:xfrm>
            <a:off x="762699" y="1770693"/>
            <a:ext cx="5181600" cy="1877391"/>
          </a:xfrm>
        </p:spPr>
      </p:pic>
      <p:pic>
        <p:nvPicPr>
          <p:cNvPr id="6" name="Content Placeholder 5">
            <a:extLst>
              <a:ext uri="{FF2B5EF4-FFF2-40B4-BE49-F238E27FC236}">
                <a16:creationId xmlns:a16="http://schemas.microsoft.com/office/drawing/2014/main" id="{66D18E44-4ED7-4DE6-BB33-297C95323FFE}"/>
              </a:ext>
            </a:extLst>
          </p:cNvPr>
          <p:cNvPicPr>
            <a:picLocks noGrp="1" noChangeAspect="1"/>
          </p:cNvPicPr>
          <p:nvPr>
            <p:ph idx="2"/>
          </p:nvPr>
        </p:nvPicPr>
        <p:blipFill>
          <a:blip r:embed="rId4"/>
          <a:stretch>
            <a:fillRect/>
          </a:stretch>
        </p:blipFill>
        <p:spPr>
          <a:xfrm>
            <a:off x="7537012" y="1076245"/>
            <a:ext cx="2613667" cy="5416626"/>
          </a:xfrm>
        </p:spPr>
      </p:pic>
      <p:pic>
        <p:nvPicPr>
          <p:cNvPr id="10" name="Picture 9">
            <a:extLst>
              <a:ext uri="{FF2B5EF4-FFF2-40B4-BE49-F238E27FC236}">
                <a16:creationId xmlns:a16="http://schemas.microsoft.com/office/drawing/2014/main" id="{9BFE9319-B1B6-44A4-BE39-73F13E12867E}"/>
              </a:ext>
            </a:extLst>
          </p:cNvPr>
          <p:cNvPicPr>
            <a:picLocks noChangeAspect="1"/>
          </p:cNvPicPr>
          <p:nvPr/>
        </p:nvPicPr>
        <p:blipFill>
          <a:blip r:embed="rId5"/>
          <a:stretch>
            <a:fillRect/>
          </a:stretch>
        </p:blipFill>
        <p:spPr>
          <a:xfrm>
            <a:off x="347008" y="4012148"/>
            <a:ext cx="3840600" cy="1956663"/>
          </a:xfrm>
          <a:prstGeom prst="rect">
            <a:avLst/>
          </a:prstGeom>
        </p:spPr>
      </p:pic>
      <p:pic>
        <p:nvPicPr>
          <p:cNvPr id="12" name="Picture 11">
            <a:extLst>
              <a:ext uri="{FF2B5EF4-FFF2-40B4-BE49-F238E27FC236}">
                <a16:creationId xmlns:a16="http://schemas.microsoft.com/office/drawing/2014/main" id="{AF88EFFF-D2FA-40E1-9339-2B9CAE14EF94}"/>
              </a:ext>
            </a:extLst>
          </p:cNvPr>
          <p:cNvPicPr>
            <a:picLocks noChangeAspect="1"/>
          </p:cNvPicPr>
          <p:nvPr/>
        </p:nvPicPr>
        <p:blipFill>
          <a:blip r:embed="rId6"/>
          <a:stretch>
            <a:fillRect/>
          </a:stretch>
        </p:blipFill>
        <p:spPr>
          <a:xfrm>
            <a:off x="4499593" y="3784558"/>
            <a:ext cx="2702530" cy="2608801"/>
          </a:xfrm>
          <a:prstGeom prst="rect">
            <a:avLst/>
          </a:prstGeom>
        </p:spPr>
      </p:pic>
      <p:pic>
        <p:nvPicPr>
          <p:cNvPr id="13" name="Picture 6">
            <a:extLst>
              <a:ext uri="{FF2B5EF4-FFF2-40B4-BE49-F238E27FC236}">
                <a16:creationId xmlns:a16="http://schemas.microsoft.com/office/drawing/2014/main" id="{7B7AC5B6-E45D-40B2-BEE5-80383040DED6}"/>
              </a:ext>
            </a:extLst>
          </p:cNvPr>
          <p:cNvPicPr>
            <a:picLocks noChangeAspect="1"/>
          </p:cNvPicPr>
          <p:nvPr/>
        </p:nvPicPr>
        <p:blipFill>
          <a:blip r:embed="rId7"/>
          <a:stretch>
            <a:fillRect/>
          </a:stretch>
        </p:blipFill>
        <p:spPr>
          <a:xfrm>
            <a:off x="11167238" y="5480106"/>
            <a:ext cx="1024762" cy="1381944"/>
          </a:xfrm>
          <a:prstGeom prst="rect">
            <a:avLst/>
          </a:prstGeom>
          <a:noFill/>
          <a:ln cap="flat">
            <a:noFill/>
          </a:ln>
        </p:spPr>
      </p:pic>
    </p:spTree>
    <p:extLst>
      <p:ext uri="{BB962C8B-B14F-4D97-AF65-F5344CB8AC3E}">
        <p14:creationId xmlns:p14="http://schemas.microsoft.com/office/powerpoint/2010/main" val="34106423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AE98504-F5A2-4F5C-A5C0-A263A9FACD09}"/>
              </a:ext>
            </a:extLst>
          </p:cNvPr>
          <p:cNvPicPr>
            <a:picLocks noChangeAspect="1"/>
          </p:cNvPicPr>
          <p:nvPr/>
        </p:nvPicPr>
        <p:blipFill>
          <a:blip r:embed="rId3"/>
          <a:stretch>
            <a:fillRect/>
          </a:stretch>
        </p:blipFill>
        <p:spPr>
          <a:xfrm>
            <a:off x="6778304" y="72675"/>
            <a:ext cx="4797629" cy="6712649"/>
          </a:xfrm>
          <a:prstGeom prst="rect">
            <a:avLst/>
          </a:prstGeom>
          <a:ln w="12700" cap="sq">
            <a:solidFill>
              <a:srgbClr val="000000"/>
            </a:solidFill>
            <a:miter lim="800000"/>
          </a:ln>
          <a:effectLst>
            <a:outerShdw blurRad="57150" dist="50800" dir="2700000" algn="tl" rotWithShape="0">
              <a:srgbClr val="000000">
                <a:alpha val="40000"/>
              </a:srgbClr>
            </a:outerShdw>
          </a:effectLst>
        </p:spPr>
      </p:pic>
      <p:sp>
        <p:nvSpPr>
          <p:cNvPr id="11" name="TextBox 10">
            <a:extLst>
              <a:ext uri="{FF2B5EF4-FFF2-40B4-BE49-F238E27FC236}">
                <a16:creationId xmlns:a16="http://schemas.microsoft.com/office/drawing/2014/main" id="{62C75627-2532-45B4-AA25-3A206919CC71}"/>
              </a:ext>
            </a:extLst>
          </p:cNvPr>
          <p:cNvSpPr txBox="1"/>
          <p:nvPr/>
        </p:nvSpPr>
        <p:spPr>
          <a:xfrm>
            <a:off x="318525" y="177395"/>
            <a:ext cx="5547920" cy="584775"/>
          </a:xfrm>
          <a:prstGeom prst="rect">
            <a:avLst/>
          </a:prstGeom>
          <a:noFill/>
          <a:ln w="12700">
            <a:solidFill>
              <a:schemeClr val="tx1"/>
            </a:solidFill>
          </a:ln>
        </p:spPr>
        <p:txBody>
          <a:bodyPr wrap="square" rtlCol="0">
            <a:spAutoFit/>
          </a:bodyPr>
          <a:lstStyle/>
          <a:p>
            <a:r>
              <a:rPr lang="en-US" sz="3200" b="1" dirty="0">
                <a:latin typeface="Bradley Hand ITC" panose="03070402050302030203" pitchFamily="66" charset="0"/>
              </a:rPr>
              <a:t>You are on my mind!</a:t>
            </a:r>
            <a:endParaRPr lang="en-GB" sz="3200" b="1" dirty="0">
              <a:latin typeface="Bradley Hand ITC" panose="03070402050302030203" pitchFamily="66" charset="0"/>
            </a:endParaRPr>
          </a:p>
        </p:txBody>
      </p:sp>
      <p:sp>
        <p:nvSpPr>
          <p:cNvPr id="12" name="TextBox 11">
            <a:extLst>
              <a:ext uri="{FF2B5EF4-FFF2-40B4-BE49-F238E27FC236}">
                <a16:creationId xmlns:a16="http://schemas.microsoft.com/office/drawing/2014/main" id="{00A10C5B-143C-4117-BB9A-4BC30EEF60FA}"/>
              </a:ext>
            </a:extLst>
          </p:cNvPr>
          <p:cNvSpPr txBox="1"/>
          <p:nvPr/>
        </p:nvSpPr>
        <p:spPr>
          <a:xfrm>
            <a:off x="350717" y="866891"/>
            <a:ext cx="6251419" cy="5386090"/>
          </a:xfrm>
          <a:prstGeom prst="rect">
            <a:avLst/>
          </a:prstGeom>
          <a:noFill/>
        </p:spPr>
        <p:txBody>
          <a:bodyPr wrap="square" rtlCol="0">
            <a:spAutoFit/>
          </a:bodyPr>
          <a:lstStyle/>
          <a:p>
            <a:pPr marL="285750" indent="-285750">
              <a:buFont typeface="Arial" panose="020B0604020202020204" pitchFamily="34" charset="0"/>
              <a:buChar char="•"/>
            </a:pPr>
            <a:r>
              <a:rPr lang="en-US" sz="2800" dirty="0"/>
              <a:t>Meet the team</a:t>
            </a:r>
          </a:p>
          <a:p>
            <a:pPr marL="285750" indent="-285750">
              <a:buFont typeface="Arial" panose="020B0604020202020204" pitchFamily="34" charset="0"/>
              <a:buChar char="•"/>
            </a:pPr>
            <a:r>
              <a:rPr lang="en-US" sz="2800" dirty="0"/>
              <a:t>Mental Health Champion / </a:t>
            </a:r>
            <a:r>
              <a:rPr lang="en-GB" sz="2800" dirty="0"/>
              <a:t>Mental Health ‘First Aiders’</a:t>
            </a:r>
          </a:p>
          <a:p>
            <a:pPr marL="285750" indent="-285750">
              <a:buFont typeface="Arial" panose="020B0604020202020204" pitchFamily="34" charset="0"/>
              <a:buChar char="•"/>
            </a:pPr>
            <a:r>
              <a:rPr lang="en-GB" sz="2800" dirty="0"/>
              <a:t>Identifying needs</a:t>
            </a:r>
          </a:p>
          <a:p>
            <a:pPr marL="285750" indent="-285750">
              <a:buFont typeface="Arial" panose="020B0604020202020204" pitchFamily="34" charset="0"/>
              <a:buChar char="•"/>
            </a:pPr>
            <a:r>
              <a:rPr lang="en-GB" sz="2800" dirty="0"/>
              <a:t>Support for wellbeing</a:t>
            </a:r>
          </a:p>
          <a:p>
            <a:pPr marL="285750" indent="-285750">
              <a:buFont typeface="Arial" panose="020B0604020202020204" pitchFamily="34" charset="0"/>
              <a:buChar char="•"/>
            </a:pPr>
            <a:r>
              <a:rPr lang="en-GB" sz="2800" dirty="0"/>
              <a:t>PSHE</a:t>
            </a:r>
          </a:p>
          <a:p>
            <a:pPr marL="285750" indent="-285750">
              <a:buFont typeface="Arial" panose="020B0604020202020204" pitchFamily="34" charset="0"/>
              <a:buChar char="•"/>
            </a:pPr>
            <a:r>
              <a:rPr lang="en-GB" sz="2800" dirty="0"/>
              <a:t>Signposting</a:t>
            </a:r>
          </a:p>
          <a:p>
            <a:pPr marL="285750" indent="-285750">
              <a:buFont typeface="Arial" panose="020B0604020202020204" pitchFamily="34" charset="0"/>
              <a:buChar char="•"/>
            </a:pPr>
            <a:r>
              <a:rPr lang="en-GB" sz="2800" dirty="0"/>
              <a:t>Mental Health Policy &amp; supporting documents</a:t>
            </a:r>
          </a:p>
          <a:p>
            <a:pPr marL="285750" indent="-285750">
              <a:buFont typeface="Arial" panose="020B0604020202020204" pitchFamily="34" charset="0"/>
              <a:buChar char="•"/>
            </a:pPr>
            <a:r>
              <a:rPr lang="en-GB" sz="2800" dirty="0"/>
              <a:t>Support for parents</a:t>
            </a:r>
          </a:p>
          <a:p>
            <a:pPr marL="285750" indent="-285750">
              <a:buFont typeface="Arial" panose="020B0604020202020204" pitchFamily="34" charset="0"/>
              <a:buChar char="•"/>
            </a:pPr>
            <a:r>
              <a:rPr lang="en-GB" sz="2800" dirty="0"/>
              <a:t>Outside agencies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US" dirty="0"/>
          </a:p>
        </p:txBody>
      </p:sp>
      <p:pic>
        <p:nvPicPr>
          <p:cNvPr id="13" name="Picture 12">
            <a:extLst>
              <a:ext uri="{FF2B5EF4-FFF2-40B4-BE49-F238E27FC236}">
                <a16:creationId xmlns:a16="http://schemas.microsoft.com/office/drawing/2014/main" id="{BF30B0E7-A640-405A-A8ED-C2F8EA1C819E}"/>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218987" y="5964572"/>
            <a:ext cx="1767282" cy="893428"/>
          </a:xfrm>
          <a:prstGeom prst="rect">
            <a:avLst/>
          </a:prstGeom>
        </p:spPr>
      </p:pic>
      <p:sp>
        <p:nvSpPr>
          <p:cNvPr id="14" name="Cloud 13">
            <a:extLst>
              <a:ext uri="{FF2B5EF4-FFF2-40B4-BE49-F238E27FC236}">
                <a16:creationId xmlns:a16="http://schemas.microsoft.com/office/drawing/2014/main" id="{0EBD342B-141C-4210-B2BF-3FA866F4B565}"/>
              </a:ext>
            </a:extLst>
          </p:cNvPr>
          <p:cNvSpPr/>
          <p:nvPr/>
        </p:nvSpPr>
        <p:spPr>
          <a:xfrm>
            <a:off x="4671009" y="5083347"/>
            <a:ext cx="1485376" cy="1321647"/>
          </a:xfrm>
          <a:prstGeom prst="cloud">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100" b="1" dirty="0">
                <a:effectLst/>
                <a:ea typeface="Calibri" panose="020F0502020204030204" pitchFamily="34" charset="0"/>
                <a:cs typeface="Times New Roman" panose="02020603050405020304" pitchFamily="18" charset="0"/>
              </a:rPr>
              <a:t>Look for the ‘clouds’!</a:t>
            </a:r>
            <a:endParaRPr lang="en-GB" sz="1100" dirty="0">
              <a:effectLst/>
              <a:ea typeface="Calibri" panose="020F0502020204030204" pitchFamily="34" charset="0"/>
              <a:cs typeface="Times New Roman" panose="02020603050405020304" pitchFamily="18" charset="0"/>
            </a:endParaRPr>
          </a:p>
        </p:txBody>
      </p:sp>
      <p:pic>
        <p:nvPicPr>
          <p:cNvPr id="15" name="Picture 14">
            <a:extLst>
              <a:ext uri="{FF2B5EF4-FFF2-40B4-BE49-F238E27FC236}">
                <a16:creationId xmlns:a16="http://schemas.microsoft.com/office/drawing/2014/main" id="{20C93FD2-FDBC-41A1-87B0-7EEB229EFE18}"/>
              </a:ext>
            </a:extLst>
          </p:cNvPr>
          <p:cNvPicPr/>
          <p:nvPr/>
        </p:nvPicPr>
        <p:blipFill>
          <a:blip r:embed="rId5" cstate="print">
            <a:extLst>
              <a:ext uri="{28A0092B-C50C-407E-A947-70E740481C1C}">
                <a14:useLocalDpi xmlns:a14="http://schemas.microsoft.com/office/drawing/2010/main" val="0"/>
              </a:ext>
            </a:extLst>
          </a:blip>
          <a:stretch>
            <a:fillRect/>
          </a:stretch>
        </p:blipFill>
        <p:spPr>
          <a:xfrm rot="1045883">
            <a:off x="4735399" y="255013"/>
            <a:ext cx="894715" cy="497205"/>
          </a:xfrm>
          <a:prstGeom prst="rect">
            <a:avLst/>
          </a:prstGeom>
        </p:spPr>
      </p:pic>
    </p:spTree>
    <p:extLst>
      <p:ext uri="{BB962C8B-B14F-4D97-AF65-F5344CB8AC3E}">
        <p14:creationId xmlns:p14="http://schemas.microsoft.com/office/powerpoint/2010/main" val="2369094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37C09241-04D3-4799-9FEB-3600085C0394}"/>
              </a:ext>
            </a:extLst>
          </p:cNvPr>
          <p:cNvPicPr>
            <a:picLocks noGrp="1" noChangeAspect="1"/>
          </p:cNvPicPr>
          <p:nvPr>
            <p:ph idx="2"/>
          </p:nvPr>
        </p:nvPicPr>
        <p:blipFill>
          <a:blip r:embed="rId3"/>
          <a:stretch>
            <a:fillRect/>
          </a:stretch>
        </p:blipFill>
        <p:spPr>
          <a:xfrm>
            <a:off x="6109329" y="3219450"/>
            <a:ext cx="6437165" cy="1465969"/>
          </a:xfrm>
        </p:spPr>
      </p:pic>
      <p:sp>
        <p:nvSpPr>
          <p:cNvPr id="2" name="Title 1">
            <a:extLst>
              <a:ext uri="{FF2B5EF4-FFF2-40B4-BE49-F238E27FC236}">
                <a16:creationId xmlns:a16="http://schemas.microsoft.com/office/drawing/2014/main" id="{C80B00A2-0B30-445C-97BE-AAB56D8F2912}"/>
              </a:ext>
            </a:extLst>
          </p:cNvPr>
          <p:cNvSpPr>
            <a:spLocks noGrp="1"/>
          </p:cNvSpPr>
          <p:nvPr>
            <p:ph type="title"/>
          </p:nvPr>
        </p:nvSpPr>
        <p:spPr/>
        <p:txBody>
          <a:bodyPr/>
          <a:lstStyle/>
          <a:p>
            <a:r>
              <a:rPr lang="en-US" dirty="0"/>
              <a:t>Marshfields School – Positive Mental Health Policy</a:t>
            </a:r>
            <a:endParaRPr lang="en-GB" dirty="0"/>
          </a:p>
        </p:txBody>
      </p:sp>
      <p:pic>
        <p:nvPicPr>
          <p:cNvPr id="5" name="Content Placeholder 4">
            <a:extLst>
              <a:ext uri="{FF2B5EF4-FFF2-40B4-BE49-F238E27FC236}">
                <a16:creationId xmlns:a16="http://schemas.microsoft.com/office/drawing/2014/main" id="{B22541B8-BD04-4F23-8D74-99174420D688}"/>
              </a:ext>
            </a:extLst>
          </p:cNvPr>
          <p:cNvPicPr>
            <a:picLocks noGrp="1" noChangeAspect="1"/>
          </p:cNvPicPr>
          <p:nvPr>
            <p:ph idx="1"/>
          </p:nvPr>
        </p:nvPicPr>
        <p:blipFill>
          <a:blip r:embed="rId4"/>
          <a:stretch>
            <a:fillRect/>
          </a:stretch>
        </p:blipFill>
        <p:spPr>
          <a:xfrm>
            <a:off x="276095" y="1825627"/>
            <a:ext cx="5896105" cy="3654479"/>
          </a:xfrm>
        </p:spPr>
      </p:pic>
      <p:pic>
        <p:nvPicPr>
          <p:cNvPr id="10" name="Picture 9">
            <a:extLst>
              <a:ext uri="{FF2B5EF4-FFF2-40B4-BE49-F238E27FC236}">
                <a16:creationId xmlns:a16="http://schemas.microsoft.com/office/drawing/2014/main" id="{2D38E6E2-402A-4642-B7C6-8F3ADC4C8BEA}"/>
              </a:ext>
            </a:extLst>
          </p:cNvPr>
          <p:cNvPicPr>
            <a:picLocks noChangeAspect="1"/>
          </p:cNvPicPr>
          <p:nvPr/>
        </p:nvPicPr>
        <p:blipFill>
          <a:blip r:embed="rId5"/>
          <a:stretch>
            <a:fillRect/>
          </a:stretch>
        </p:blipFill>
        <p:spPr>
          <a:xfrm>
            <a:off x="0" y="5824800"/>
            <a:ext cx="1661913" cy="1033200"/>
          </a:xfrm>
          <a:prstGeom prst="rect">
            <a:avLst/>
          </a:prstGeom>
        </p:spPr>
      </p:pic>
      <p:pic>
        <p:nvPicPr>
          <p:cNvPr id="11" name="Picture 6">
            <a:extLst>
              <a:ext uri="{FF2B5EF4-FFF2-40B4-BE49-F238E27FC236}">
                <a16:creationId xmlns:a16="http://schemas.microsoft.com/office/drawing/2014/main" id="{A41EBF21-8AAE-4470-A1EC-06D0694EC876}"/>
              </a:ext>
            </a:extLst>
          </p:cNvPr>
          <p:cNvPicPr>
            <a:picLocks noChangeAspect="1"/>
          </p:cNvPicPr>
          <p:nvPr/>
        </p:nvPicPr>
        <p:blipFill>
          <a:blip r:embed="rId6"/>
          <a:stretch>
            <a:fillRect/>
          </a:stretch>
        </p:blipFill>
        <p:spPr>
          <a:xfrm>
            <a:off x="11167238" y="5480106"/>
            <a:ext cx="1024762" cy="1381944"/>
          </a:xfrm>
          <a:prstGeom prst="rect">
            <a:avLst/>
          </a:prstGeom>
          <a:noFill/>
          <a:ln cap="flat">
            <a:noFill/>
          </a:ln>
        </p:spPr>
      </p:pic>
    </p:spTree>
    <p:extLst>
      <p:ext uri="{BB962C8B-B14F-4D97-AF65-F5344CB8AC3E}">
        <p14:creationId xmlns:p14="http://schemas.microsoft.com/office/powerpoint/2010/main" val="7520752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E57741-158D-463D-A9D5-F2F235D065AA}"/>
              </a:ext>
            </a:extLst>
          </p:cNvPr>
          <p:cNvSpPr txBox="1"/>
          <p:nvPr/>
        </p:nvSpPr>
        <p:spPr>
          <a:xfrm rot="21253081">
            <a:off x="1160652" y="1408693"/>
            <a:ext cx="3926048" cy="1827193"/>
          </a:xfrm>
          <a:prstGeom prst="cloud">
            <a:avLst/>
          </a:prstGeom>
          <a:noFill/>
          <a:ln w="28575">
            <a:solidFill>
              <a:schemeClr val="tx1"/>
            </a:solidFill>
          </a:ln>
        </p:spPr>
        <p:txBody>
          <a:bodyPr wrap="square" rtlCol="0">
            <a:spAutoFit/>
          </a:bodyPr>
          <a:lstStyle/>
          <a:p>
            <a:pPr algn="ctr"/>
            <a:r>
              <a:rPr lang="en-US" b="1" dirty="0">
                <a:latin typeface="Bradley Hand ITC" panose="03070402050302030203" pitchFamily="66" charset="0"/>
              </a:rPr>
              <a:t>‘You can’t stop the waves, but you can learn to surf’……</a:t>
            </a:r>
          </a:p>
          <a:p>
            <a:pPr algn="ctr"/>
            <a:r>
              <a:rPr lang="en-US" b="1" dirty="0">
                <a:latin typeface="Bradley Hand ITC" panose="03070402050302030203" pitchFamily="66" charset="0"/>
              </a:rPr>
              <a:t>Jon Kabat-Zinn</a:t>
            </a:r>
            <a:endParaRPr lang="en-GB" b="1" dirty="0">
              <a:latin typeface="Bradley Hand ITC" panose="03070402050302030203" pitchFamily="66" charset="0"/>
            </a:endParaRPr>
          </a:p>
        </p:txBody>
      </p:sp>
      <p:sp>
        <p:nvSpPr>
          <p:cNvPr id="3" name="TextBox 2">
            <a:extLst>
              <a:ext uri="{FF2B5EF4-FFF2-40B4-BE49-F238E27FC236}">
                <a16:creationId xmlns:a16="http://schemas.microsoft.com/office/drawing/2014/main" id="{04C72260-65D5-4525-9D54-40A509D4AE56}"/>
              </a:ext>
            </a:extLst>
          </p:cNvPr>
          <p:cNvSpPr txBox="1"/>
          <p:nvPr/>
        </p:nvSpPr>
        <p:spPr>
          <a:xfrm rot="808238">
            <a:off x="7231178" y="1143386"/>
            <a:ext cx="3926048" cy="2248853"/>
          </a:xfrm>
          <a:prstGeom prst="cloud">
            <a:avLst/>
          </a:prstGeom>
          <a:noFill/>
          <a:ln w="28575">
            <a:solidFill>
              <a:schemeClr val="tx1"/>
            </a:solidFill>
          </a:ln>
        </p:spPr>
        <p:txBody>
          <a:bodyPr wrap="square" rtlCol="0">
            <a:spAutoFit/>
          </a:bodyPr>
          <a:lstStyle/>
          <a:p>
            <a:pPr algn="ctr"/>
            <a:r>
              <a:rPr lang="en-US" b="1" dirty="0">
                <a:latin typeface="Bradley Hand ITC" panose="03070402050302030203" pitchFamily="66" charset="0"/>
              </a:rPr>
              <a:t>‘Your anxieties and fears are not you … and they do not have to rule your life’ …….</a:t>
            </a:r>
          </a:p>
          <a:p>
            <a:pPr algn="ctr"/>
            <a:r>
              <a:rPr lang="en-US" b="1" dirty="0">
                <a:latin typeface="Bradley Hand ITC" panose="03070402050302030203" pitchFamily="66" charset="0"/>
              </a:rPr>
              <a:t>Jon Kabat-Zinn</a:t>
            </a:r>
            <a:endParaRPr lang="en-GB" b="1" dirty="0">
              <a:latin typeface="Bradley Hand ITC" panose="03070402050302030203" pitchFamily="66" charset="0"/>
            </a:endParaRPr>
          </a:p>
        </p:txBody>
      </p:sp>
      <p:sp>
        <p:nvSpPr>
          <p:cNvPr id="4" name="TextBox 3">
            <a:extLst>
              <a:ext uri="{FF2B5EF4-FFF2-40B4-BE49-F238E27FC236}">
                <a16:creationId xmlns:a16="http://schemas.microsoft.com/office/drawing/2014/main" id="{0EF115F7-A30C-4EAD-B7CE-F0604A127951}"/>
              </a:ext>
            </a:extLst>
          </p:cNvPr>
          <p:cNvSpPr txBox="1"/>
          <p:nvPr/>
        </p:nvSpPr>
        <p:spPr>
          <a:xfrm>
            <a:off x="4028633" y="3995494"/>
            <a:ext cx="4801485" cy="1827193"/>
          </a:xfrm>
          <a:prstGeom prst="cloud">
            <a:avLst/>
          </a:prstGeom>
          <a:noFill/>
          <a:ln w="28575">
            <a:solidFill>
              <a:schemeClr val="tx1"/>
            </a:solidFill>
          </a:ln>
        </p:spPr>
        <p:txBody>
          <a:bodyPr wrap="square" rtlCol="0">
            <a:spAutoFit/>
          </a:bodyPr>
          <a:lstStyle/>
          <a:p>
            <a:pPr algn="ctr"/>
            <a:r>
              <a:rPr lang="en-US" b="1" dirty="0">
                <a:latin typeface="Bradley Hand ITC" panose="03070402050302030203" pitchFamily="66" charset="0"/>
              </a:rPr>
              <a:t>‘We could never learn to be brave and patient if there were only joy in the world’ …….</a:t>
            </a:r>
          </a:p>
          <a:p>
            <a:pPr algn="ctr"/>
            <a:r>
              <a:rPr lang="en-US" b="1" dirty="0">
                <a:latin typeface="Bradley Hand ITC" panose="03070402050302030203" pitchFamily="66" charset="0"/>
              </a:rPr>
              <a:t>Helen Keller</a:t>
            </a:r>
            <a:endParaRPr lang="en-GB" b="1" dirty="0">
              <a:latin typeface="Bradley Hand ITC" panose="03070402050302030203" pitchFamily="66" charset="0"/>
            </a:endParaRPr>
          </a:p>
        </p:txBody>
      </p:sp>
      <p:sp>
        <p:nvSpPr>
          <p:cNvPr id="6" name="TextBox 5">
            <a:extLst>
              <a:ext uri="{FF2B5EF4-FFF2-40B4-BE49-F238E27FC236}">
                <a16:creationId xmlns:a16="http://schemas.microsoft.com/office/drawing/2014/main" id="{2A26F426-417F-42EB-9E81-8C6C3C3F14C7}"/>
              </a:ext>
            </a:extLst>
          </p:cNvPr>
          <p:cNvSpPr txBox="1"/>
          <p:nvPr/>
        </p:nvSpPr>
        <p:spPr>
          <a:xfrm>
            <a:off x="427839" y="218114"/>
            <a:ext cx="5788403" cy="523220"/>
          </a:xfrm>
          <a:prstGeom prst="rect">
            <a:avLst/>
          </a:prstGeom>
          <a:noFill/>
          <a:ln w="19050">
            <a:solidFill>
              <a:schemeClr val="tx1"/>
            </a:solidFill>
          </a:ln>
        </p:spPr>
        <p:txBody>
          <a:bodyPr wrap="square" rtlCol="0">
            <a:spAutoFit/>
          </a:bodyPr>
          <a:lstStyle/>
          <a:p>
            <a:r>
              <a:rPr lang="en-US" sz="2800" dirty="0"/>
              <a:t>Positives………………………….</a:t>
            </a:r>
            <a:endParaRPr lang="en-GB" sz="2800" dirty="0"/>
          </a:p>
        </p:txBody>
      </p:sp>
      <p:pic>
        <p:nvPicPr>
          <p:cNvPr id="7" name="Picture 6">
            <a:extLst>
              <a:ext uri="{FF2B5EF4-FFF2-40B4-BE49-F238E27FC236}">
                <a16:creationId xmlns:a16="http://schemas.microsoft.com/office/drawing/2014/main" id="{C6086C99-1449-478A-A6A7-5C86D2BACFCE}"/>
              </a:ext>
            </a:extLst>
          </p:cNvPr>
          <p:cNvPicPr>
            <a:picLocks noChangeAspect="1"/>
          </p:cNvPicPr>
          <p:nvPr/>
        </p:nvPicPr>
        <p:blipFill>
          <a:blip r:embed="rId3"/>
          <a:stretch>
            <a:fillRect/>
          </a:stretch>
        </p:blipFill>
        <p:spPr>
          <a:xfrm>
            <a:off x="11167238" y="5480106"/>
            <a:ext cx="1024762" cy="1381944"/>
          </a:xfrm>
          <a:prstGeom prst="rect">
            <a:avLst/>
          </a:prstGeom>
          <a:noFill/>
          <a:ln cap="flat">
            <a:noFill/>
          </a:ln>
        </p:spPr>
      </p:pic>
      <p:pic>
        <p:nvPicPr>
          <p:cNvPr id="8" name="Picture 7">
            <a:extLst>
              <a:ext uri="{FF2B5EF4-FFF2-40B4-BE49-F238E27FC236}">
                <a16:creationId xmlns:a16="http://schemas.microsoft.com/office/drawing/2014/main" id="{B4C80131-6C3E-46DB-A5F7-14ED4BCE78DD}"/>
              </a:ext>
            </a:extLst>
          </p:cNvPr>
          <p:cNvPicPr/>
          <p:nvPr/>
        </p:nvPicPr>
        <p:blipFill>
          <a:blip r:embed="rId4" cstate="print">
            <a:extLst>
              <a:ext uri="{28A0092B-C50C-407E-A947-70E740481C1C}">
                <a14:useLocalDpi xmlns:a14="http://schemas.microsoft.com/office/drawing/2010/main" val="0"/>
              </a:ext>
            </a:extLst>
          </a:blip>
          <a:stretch>
            <a:fillRect/>
          </a:stretch>
        </p:blipFill>
        <p:spPr>
          <a:xfrm rot="1045883">
            <a:off x="4735399" y="255013"/>
            <a:ext cx="894715" cy="497205"/>
          </a:xfrm>
          <a:prstGeom prst="rect">
            <a:avLst/>
          </a:prstGeom>
        </p:spPr>
      </p:pic>
    </p:spTree>
    <p:extLst>
      <p:ext uri="{BB962C8B-B14F-4D97-AF65-F5344CB8AC3E}">
        <p14:creationId xmlns:p14="http://schemas.microsoft.com/office/powerpoint/2010/main" val="6536107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BA6083-EEE1-48B9-AB84-54E0D850E64E}"/>
              </a:ext>
            </a:extLst>
          </p:cNvPr>
          <p:cNvPicPr>
            <a:picLocks noChangeAspect="1"/>
          </p:cNvPicPr>
          <p:nvPr/>
        </p:nvPicPr>
        <p:blipFill>
          <a:blip r:embed="rId3"/>
          <a:stretch>
            <a:fillRect/>
          </a:stretch>
        </p:blipFill>
        <p:spPr>
          <a:xfrm>
            <a:off x="6096000" y="231265"/>
            <a:ext cx="4443282" cy="6260988"/>
          </a:xfrm>
          <a:prstGeom prst="rect">
            <a:avLst/>
          </a:prstGeom>
        </p:spPr>
      </p:pic>
      <p:sp>
        <p:nvSpPr>
          <p:cNvPr id="4" name="TextBox 3">
            <a:extLst>
              <a:ext uri="{FF2B5EF4-FFF2-40B4-BE49-F238E27FC236}">
                <a16:creationId xmlns:a16="http://schemas.microsoft.com/office/drawing/2014/main" id="{B632948D-0855-490E-AE1D-46DB3782F9FA}"/>
              </a:ext>
            </a:extLst>
          </p:cNvPr>
          <p:cNvSpPr txBox="1"/>
          <p:nvPr/>
        </p:nvSpPr>
        <p:spPr>
          <a:xfrm>
            <a:off x="1343636" y="4132771"/>
            <a:ext cx="4545436" cy="2248853"/>
          </a:xfrm>
          <a:prstGeom prst="cloud">
            <a:avLst/>
          </a:prstGeom>
          <a:noFill/>
          <a:ln w="28575">
            <a:solidFill>
              <a:schemeClr val="tx1"/>
            </a:solidFill>
          </a:ln>
        </p:spPr>
        <p:txBody>
          <a:bodyPr wrap="square" rtlCol="0">
            <a:spAutoFit/>
          </a:bodyPr>
          <a:lstStyle/>
          <a:p>
            <a:pPr algn="ctr"/>
            <a:r>
              <a:rPr lang="en-US" b="1" dirty="0">
                <a:latin typeface="Bradley Hand ITC" panose="03070402050302030203" pitchFamily="66" charset="0"/>
              </a:rPr>
              <a:t>‘Keep your face always towards the sunshine, and shadows will fall behind you’ …….</a:t>
            </a:r>
          </a:p>
          <a:p>
            <a:pPr algn="ctr"/>
            <a:r>
              <a:rPr lang="en-US" b="1" dirty="0">
                <a:latin typeface="Bradley Hand ITC" panose="03070402050302030203" pitchFamily="66" charset="0"/>
              </a:rPr>
              <a:t>Walt Whitman</a:t>
            </a:r>
            <a:endParaRPr lang="en-GB" b="1" dirty="0">
              <a:latin typeface="Bradley Hand ITC" panose="03070402050302030203" pitchFamily="66" charset="0"/>
            </a:endParaRPr>
          </a:p>
        </p:txBody>
      </p:sp>
      <p:pic>
        <p:nvPicPr>
          <p:cNvPr id="5" name="Picture 4">
            <a:extLst>
              <a:ext uri="{FF2B5EF4-FFF2-40B4-BE49-F238E27FC236}">
                <a16:creationId xmlns:a16="http://schemas.microsoft.com/office/drawing/2014/main" id="{DFC4B4CF-9BDE-415F-91F0-986A63DD6E12}"/>
              </a:ext>
            </a:extLst>
          </p:cNvPr>
          <p:cNvPicPr>
            <a:picLocks noChangeAspect="1"/>
          </p:cNvPicPr>
          <p:nvPr/>
        </p:nvPicPr>
        <p:blipFill rotWithShape="1">
          <a:blip r:embed="rId4"/>
          <a:srcRect l="1605" r="4358" b="-1"/>
          <a:stretch/>
        </p:blipFill>
        <p:spPr>
          <a:xfrm>
            <a:off x="854985" y="752474"/>
            <a:ext cx="2945417" cy="2905125"/>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pic>
        <p:nvPicPr>
          <p:cNvPr id="6" name="Picture 6">
            <a:extLst>
              <a:ext uri="{FF2B5EF4-FFF2-40B4-BE49-F238E27FC236}">
                <a16:creationId xmlns:a16="http://schemas.microsoft.com/office/drawing/2014/main" id="{F37CC2FF-DBD1-4B7F-B3DC-1D0573450B00}"/>
              </a:ext>
            </a:extLst>
          </p:cNvPr>
          <p:cNvPicPr>
            <a:picLocks noChangeAspect="1"/>
          </p:cNvPicPr>
          <p:nvPr/>
        </p:nvPicPr>
        <p:blipFill>
          <a:blip r:embed="rId5"/>
          <a:stretch>
            <a:fillRect/>
          </a:stretch>
        </p:blipFill>
        <p:spPr>
          <a:xfrm>
            <a:off x="11167238" y="5480106"/>
            <a:ext cx="1024762" cy="1381944"/>
          </a:xfrm>
          <a:prstGeom prst="rect">
            <a:avLst/>
          </a:prstGeom>
          <a:noFill/>
          <a:ln cap="flat">
            <a:noFill/>
          </a:ln>
        </p:spPr>
      </p:pic>
      <p:pic>
        <p:nvPicPr>
          <p:cNvPr id="7" name="Picture 6">
            <a:extLst>
              <a:ext uri="{FF2B5EF4-FFF2-40B4-BE49-F238E27FC236}">
                <a16:creationId xmlns:a16="http://schemas.microsoft.com/office/drawing/2014/main" id="{BBD30A1C-6356-4B24-81EB-7D220A212E31}"/>
              </a:ext>
            </a:extLst>
          </p:cNvPr>
          <p:cNvPicPr/>
          <p:nvPr/>
        </p:nvPicPr>
        <p:blipFill>
          <a:blip r:embed="rId6" cstate="print">
            <a:extLst>
              <a:ext uri="{28A0092B-C50C-407E-A947-70E740481C1C}">
                <a14:useLocalDpi xmlns:a14="http://schemas.microsoft.com/office/drawing/2010/main" val="0"/>
              </a:ext>
            </a:extLst>
          </a:blip>
          <a:stretch>
            <a:fillRect/>
          </a:stretch>
        </p:blipFill>
        <p:spPr>
          <a:xfrm rot="1045883">
            <a:off x="10692785" y="347100"/>
            <a:ext cx="1288458" cy="810747"/>
          </a:xfrm>
          <a:prstGeom prst="rect">
            <a:avLst/>
          </a:prstGeom>
        </p:spPr>
      </p:pic>
    </p:spTree>
    <p:extLst>
      <p:ext uri="{BB962C8B-B14F-4D97-AF65-F5344CB8AC3E}">
        <p14:creationId xmlns:p14="http://schemas.microsoft.com/office/powerpoint/2010/main" val="9482294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3813F6-31E7-4223-900B-FCF324E3292E}"/>
              </a:ext>
            </a:extLst>
          </p:cNvPr>
          <p:cNvSpPr>
            <a:spLocks noGrp="1"/>
          </p:cNvSpPr>
          <p:nvPr>
            <p:ph type="title"/>
          </p:nvPr>
        </p:nvSpPr>
        <p:spPr>
          <a:xfrm>
            <a:off x="697623" y="3163097"/>
            <a:ext cx="10515600" cy="1257901"/>
          </a:xfrm>
        </p:spPr>
        <p:txBody>
          <a:bodyPr>
            <a:normAutofit/>
          </a:bodyPr>
          <a:lstStyle/>
          <a:p>
            <a:r>
              <a:rPr lang="en-US" sz="2800" dirty="0"/>
              <a:t>We all have mental health, and everyone has a part to play in supporting Children and Young People’s mental health and keeping them safe.</a:t>
            </a:r>
            <a:endParaRPr lang="en-GB" sz="2800" dirty="0"/>
          </a:p>
        </p:txBody>
      </p:sp>
      <p:sp>
        <p:nvSpPr>
          <p:cNvPr id="5" name="Text Placeholder 4">
            <a:extLst>
              <a:ext uri="{FF2B5EF4-FFF2-40B4-BE49-F238E27FC236}">
                <a16:creationId xmlns:a16="http://schemas.microsoft.com/office/drawing/2014/main" id="{EE61EDB3-F6D0-4FC5-8AD9-8DC8A4F0098C}"/>
              </a:ext>
            </a:extLst>
          </p:cNvPr>
          <p:cNvSpPr>
            <a:spLocks noGrp="1"/>
          </p:cNvSpPr>
          <p:nvPr>
            <p:ph type="body" idx="1"/>
          </p:nvPr>
        </p:nvSpPr>
        <p:spPr>
          <a:xfrm>
            <a:off x="697623" y="5788404"/>
            <a:ext cx="10515600" cy="457030"/>
          </a:xfrm>
        </p:spPr>
        <p:txBody>
          <a:bodyPr/>
          <a:lstStyle/>
          <a:p>
            <a:r>
              <a:rPr lang="en-GB" sz="1200" dirty="0">
                <a:hlinkClick r:id="rId3"/>
              </a:rPr>
              <a:t>https://learn.nes.nhs.scot/33734/mental-health-improvement-and-prevention-of-self-harm-and-suicide/informed-level-resources</a:t>
            </a:r>
            <a:endParaRPr lang="en-GB" sz="1200" dirty="0"/>
          </a:p>
          <a:p>
            <a:endParaRPr lang="en-GB" dirty="0"/>
          </a:p>
        </p:txBody>
      </p:sp>
      <p:pic>
        <p:nvPicPr>
          <p:cNvPr id="7" name="Picture 6">
            <a:extLst>
              <a:ext uri="{FF2B5EF4-FFF2-40B4-BE49-F238E27FC236}">
                <a16:creationId xmlns:a16="http://schemas.microsoft.com/office/drawing/2014/main" id="{54BF6C01-A2C3-4AAA-8D3B-162543B675AF}"/>
              </a:ext>
            </a:extLst>
          </p:cNvPr>
          <p:cNvPicPr>
            <a:picLocks noChangeAspect="1"/>
          </p:cNvPicPr>
          <p:nvPr/>
        </p:nvPicPr>
        <p:blipFill>
          <a:blip r:embed="rId4"/>
          <a:stretch>
            <a:fillRect/>
          </a:stretch>
        </p:blipFill>
        <p:spPr>
          <a:xfrm>
            <a:off x="269845" y="688382"/>
            <a:ext cx="12039600" cy="2943225"/>
          </a:xfrm>
          <a:prstGeom prst="rect">
            <a:avLst/>
          </a:prstGeom>
        </p:spPr>
      </p:pic>
      <p:pic>
        <p:nvPicPr>
          <p:cNvPr id="8" name="Picture 6">
            <a:extLst>
              <a:ext uri="{FF2B5EF4-FFF2-40B4-BE49-F238E27FC236}">
                <a16:creationId xmlns:a16="http://schemas.microsoft.com/office/drawing/2014/main" id="{A750D89C-0EF1-4529-AC95-DEDF2ACE7435}"/>
              </a:ext>
            </a:extLst>
          </p:cNvPr>
          <p:cNvPicPr>
            <a:picLocks noChangeAspect="1"/>
          </p:cNvPicPr>
          <p:nvPr/>
        </p:nvPicPr>
        <p:blipFill>
          <a:blip r:embed="rId5"/>
          <a:stretch>
            <a:fillRect/>
          </a:stretch>
        </p:blipFill>
        <p:spPr>
          <a:xfrm>
            <a:off x="11167238" y="5480106"/>
            <a:ext cx="1024762" cy="1381944"/>
          </a:xfrm>
          <a:prstGeom prst="rect">
            <a:avLst/>
          </a:prstGeom>
          <a:noFill/>
          <a:ln cap="flat">
            <a:noFill/>
          </a:ln>
        </p:spPr>
      </p:pic>
    </p:spTree>
    <p:extLst>
      <p:ext uri="{BB962C8B-B14F-4D97-AF65-F5344CB8AC3E}">
        <p14:creationId xmlns:p14="http://schemas.microsoft.com/office/powerpoint/2010/main" val="34678617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867A44-B280-448D-B95F-AFF5A02437A1}"/>
              </a:ext>
            </a:extLst>
          </p:cNvPr>
          <p:cNvSpPr>
            <a:spLocks noGrp="1"/>
          </p:cNvSpPr>
          <p:nvPr>
            <p:ph type="title"/>
          </p:nvPr>
        </p:nvSpPr>
        <p:spPr/>
        <p:txBody>
          <a:bodyPr/>
          <a:lstStyle/>
          <a:p>
            <a:r>
              <a:rPr lang="en-US" dirty="0"/>
              <a:t>Newsletter</a:t>
            </a:r>
            <a:endParaRPr lang="en-GB" dirty="0"/>
          </a:p>
        </p:txBody>
      </p:sp>
      <p:pic>
        <p:nvPicPr>
          <p:cNvPr id="8" name="Content Placeholder 7">
            <a:extLst>
              <a:ext uri="{FF2B5EF4-FFF2-40B4-BE49-F238E27FC236}">
                <a16:creationId xmlns:a16="http://schemas.microsoft.com/office/drawing/2014/main" id="{E0E0F6A2-969B-4DB7-9A5A-C1EC7317B826}"/>
              </a:ext>
            </a:extLst>
          </p:cNvPr>
          <p:cNvPicPr>
            <a:picLocks noGrp="1" noChangeAspect="1"/>
          </p:cNvPicPr>
          <p:nvPr>
            <p:ph idx="1"/>
          </p:nvPr>
        </p:nvPicPr>
        <p:blipFill>
          <a:blip r:embed="rId3"/>
          <a:stretch>
            <a:fillRect/>
          </a:stretch>
        </p:blipFill>
        <p:spPr>
          <a:xfrm>
            <a:off x="1504947" y="1312010"/>
            <a:ext cx="3863551" cy="5460265"/>
          </a:xfrm>
        </p:spPr>
      </p:pic>
      <p:pic>
        <p:nvPicPr>
          <p:cNvPr id="10" name="Content Placeholder 9">
            <a:extLst>
              <a:ext uri="{FF2B5EF4-FFF2-40B4-BE49-F238E27FC236}">
                <a16:creationId xmlns:a16="http://schemas.microsoft.com/office/drawing/2014/main" id="{F7B3A30C-47FE-44E2-B724-7327013A4A70}"/>
              </a:ext>
            </a:extLst>
          </p:cNvPr>
          <p:cNvPicPr>
            <a:picLocks noGrp="1" noChangeAspect="1"/>
          </p:cNvPicPr>
          <p:nvPr>
            <p:ph idx="2"/>
          </p:nvPr>
        </p:nvPicPr>
        <p:blipFill>
          <a:blip r:embed="rId4"/>
          <a:stretch>
            <a:fillRect/>
          </a:stretch>
        </p:blipFill>
        <p:spPr>
          <a:xfrm>
            <a:off x="6349371" y="1129505"/>
            <a:ext cx="3863551" cy="5501893"/>
          </a:xfrm>
        </p:spPr>
      </p:pic>
    </p:spTree>
    <p:extLst>
      <p:ext uri="{BB962C8B-B14F-4D97-AF65-F5344CB8AC3E}">
        <p14:creationId xmlns:p14="http://schemas.microsoft.com/office/powerpoint/2010/main" val="896661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49945-3D4F-4E1C-8AEF-D3997AB20E60}"/>
              </a:ext>
            </a:extLst>
          </p:cNvPr>
          <p:cNvSpPr>
            <a:spLocks noGrp="1"/>
          </p:cNvSpPr>
          <p:nvPr>
            <p:ph type="title"/>
          </p:nvPr>
        </p:nvSpPr>
        <p:spPr>
          <a:xfrm>
            <a:off x="512778" y="205340"/>
            <a:ext cx="11166443" cy="1325559"/>
          </a:xfrm>
          <a:ln w="19050">
            <a:solidFill>
              <a:schemeClr val="tx1"/>
            </a:solidFill>
          </a:ln>
        </p:spPr>
        <p:txBody>
          <a:bodyPr/>
          <a:lstStyle/>
          <a:p>
            <a:r>
              <a:rPr lang="en-US" dirty="0"/>
              <a:t>Promoting Positive Mental Health at Marshfields</a:t>
            </a:r>
            <a:endParaRPr lang="en-GB" dirty="0"/>
          </a:p>
        </p:txBody>
      </p:sp>
      <p:sp>
        <p:nvSpPr>
          <p:cNvPr id="3" name="Content Placeholder 2">
            <a:extLst>
              <a:ext uri="{FF2B5EF4-FFF2-40B4-BE49-F238E27FC236}">
                <a16:creationId xmlns:a16="http://schemas.microsoft.com/office/drawing/2014/main" id="{59F854FD-E819-4B4B-B3DC-036D37671000}"/>
              </a:ext>
            </a:extLst>
          </p:cNvPr>
          <p:cNvSpPr>
            <a:spLocks noGrp="1"/>
          </p:cNvSpPr>
          <p:nvPr>
            <p:ph idx="1"/>
          </p:nvPr>
        </p:nvSpPr>
        <p:spPr>
          <a:xfrm>
            <a:off x="838203" y="1825627"/>
            <a:ext cx="5333997" cy="4667244"/>
          </a:xfrm>
        </p:spPr>
        <p:txBody>
          <a:bodyPr>
            <a:normAutofit/>
          </a:bodyPr>
          <a:lstStyle/>
          <a:p>
            <a:r>
              <a:rPr lang="en-US" dirty="0"/>
              <a:t>Designated webpage for Mental Health</a:t>
            </a:r>
          </a:p>
          <a:p>
            <a:r>
              <a:rPr lang="en-US" dirty="0"/>
              <a:t>Contact details of staff who can offer support</a:t>
            </a:r>
          </a:p>
          <a:p>
            <a:r>
              <a:rPr lang="en-US" dirty="0"/>
              <a:t>Links for help, advice and support</a:t>
            </a:r>
          </a:p>
          <a:p>
            <a:r>
              <a:rPr lang="en-US" dirty="0"/>
              <a:t>Newsletter</a:t>
            </a:r>
          </a:p>
          <a:p>
            <a:r>
              <a:rPr lang="en-US" dirty="0"/>
              <a:t>Up to date information </a:t>
            </a:r>
          </a:p>
          <a:p>
            <a:r>
              <a:rPr lang="en-US" dirty="0"/>
              <a:t>Training (including a copy of this PowerPoint for future reference</a:t>
            </a:r>
          </a:p>
          <a:p>
            <a:endParaRPr lang="en-GB" dirty="0"/>
          </a:p>
        </p:txBody>
      </p:sp>
      <p:sp>
        <p:nvSpPr>
          <p:cNvPr id="4" name="Content Placeholder 3">
            <a:extLst>
              <a:ext uri="{FF2B5EF4-FFF2-40B4-BE49-F238E27FC236}">
                <a16:creationId xmlns:a16="http://schemas.microsoft.com/office/drawing/2014/main" id="{A6CEB17A-6E75-4885-817F-E52353BA84E6}"/>
              </a:ext>
            </a:extLst>
          </p:cNvPr>
          <p:cNvSpPr>
            <a:spLocks noGrp="1"/>
          </p:cNvSpPr>
          <p:nvPr>
            <p:ph idx="2"/>
          </p:nvPr>
        </p:nvSpPr>
        <p:spPr/>
        <p:txBody>
          <a:bodyPr>
            <a:normAutofit/>
          </a:bodyPr>
          <a:lstStyle/>
          <a:p>
            <a:r>
              <a:rPr lang="en-US" dirty="0"/>
              <a:t>Links to Mental Health Policy </a:t>
            </a:r>
          </a:p>
          <a:p>
            <a:r>
              <a:rPr lang="en-US" dirty="0"/>
              <a:t>Children’s Mental Health Week (1</a:t>
            </a:r>
            <a:r>
              <a:rPr lang="en-US" baseline="30000" dirty="0"/>
              <a:t>st</a:t>
            </a:r>
            <a:r>
              <a:rPr lang="en-US" dirty="0"/>
              <a:t> – 7</a:t>
            </a:r>
            <a:r>
              <a:rPr lang="en-US" baseline="30000" dirty="0"/>
              <a:t>th</a:t>
            </a:r>
            <a:r>
              <a:rPr lang="en-US" dirty="0"/>
              <a:t> February)</a:t>
            </a:r>
          </a:p>
          <a:p>
            <a:r>
              <a:rPr lang="en-US" dirty="0"/>
              <a:t>Mental Health training for all staff</a:t>
            </a:r>
          </a:p>
          <a:p>
            <a:r>
              <a:rPr lang="en-US" dirty="0"/>
              <a:t>Connected Communities project</a:t>
            </a:r>
          </a:p>
          <a:p>
            <a:r>
              <a:rPr lang="en-US" dirty="0"/>
              <a:t>Therapeutic Interventions</a:t>
            </a:r>
          </a:p>
          <a:p>
            <a:r>
              <a:rPr lang="en-US" dirty="0"/>
              <a:t>Governor with oversight for MH</a:t>
            </a:r>
          </a:p>
          <a:p>
            <a:r>
              <a:rPr lang="en-US" dirty="0"/>
              <a:t>Student MH advocates</a:t>
            </a:r>
            <a:endParaRPr lang="en-GB" dirty="0"/>
          </a:p>
        </p:txBody>
      </p:sp>
      <p:pic>
        <p:nvPicPr>
          <p:cNvPr id="5" name="Picture 6">
            <a:extLst>
              <a:ext uri="{FF2B5EF4-FFF2-40B4-BE49-F238E27FC236}">
                <a16:creationId xmlns:a16="http://schemas.microsoft.com/office/drawing/2014/main" id="{AEE9D803-F3AE-4E08-A7C8-1D0ADDCF98D2}"/>
              </a:ext>
            </a:extLst>
          </p:cNvPr>
          <p:cNvPicPr>
            <a:picLocks noChangeAspect="1"/>
          </p:cNvPicPr>
          <p:nvPr/>
        </p:nvPicPr>
        <p:blipFill>
          <a:blip r:embed="rId3"/>
          <a:stretch>
            <a:fillRect/>
          </a:stretch>
        </p:blipFill>
        <p:spPr>
          <a:xfrm>
            <a:off x="11167238" y="5480106"/>
            <a:ext cx="1024762" cy="1381944"/>
          </a:xfrm>
          <a:prstGeom prst="rect">
            <a:avLst/>
          </a:prstGeom>
          <a:noFill/>
          <a:ln cap="flat">
            <a:noFill/>
          </a:ln>
        </p:spPr>
      </p:pic>
      <p:pic>
        <p:nvPicPr>
          <p:cNvPr id="6" name="Picture 5">
            <a:extLst>
              <a:ext uri="{FF2B5EF4-FFF2-40B4-BE49-F238E27FC236}">
                <a16:creationId xmlns:a16="http://schemas.microsoft.com/office/drawing/2014/main" id="{49F0468E-60C1-46A4-9460-57A7F2333D9A}"/>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218987" y="5964572"/>
            <a:ext cx="1767282" cy="893428"/>
          </a:xfrm>
          <a:prstGeom prst="rect">
            <a:avLst/>
          </a:prstGeom>
        </p:spPr>
      </p:pic>
    </p:spTree>
    <p:extLst>
      <p:ext uri="{BB962C8B-B14F-4D97-AF65-F5344CB8AC3E}">
        <p14:creationId xmlns:p14="http://schemas.microsoft.com/office/powerpoint/2010/main" val="13707803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0EE806E-2826-4E1C-9483-C46DFA04F759}"/>
              </a:ext>
            </a:extLst>
          </p:cNvPr>
          <p:cNvSpPr>
            <a:spLocks noGrp="1"/>
          </p:cNvSpPr>
          <p:nvPr>
            <p:ph type="title"/>
          </p:nvPr>
        </p:nvSpPr>
        <p:spPr>
          <a:xfrm>
            <a:off x="731671" y="1"/>
            <a:ext cx="10515600" cy="640640"/>
          </a:xfrm>
        </p:spPr>
        <p:txBody>
          <a:bodyPr>
            <a:normAutofit/>
          </a:bodyPr>
          <a:lstStyle/>
          <a:p>
            <a:r>
              <a:rPr lang="en-US" sz="2800" dirty="0"/>
              <a:t>Further advice</a:t>
            </a:r>
            <a:endParaRPr lang="en-GB" sz="2800" dirty="0"/>
          </a:p>
        </p:txBody>
      </p:sp>
      <p:graphicFrame>
        <p:nvGraphicFramePr>
          <p:cNvPr id="7" name="Table 7">
            <a:extLst>
              <a:ext uri="{FF2B5EF4-FFF2-40B4-BE49-F238E27FC236}">
                <a16:creationId xmlns:a16="http://schemas.microsoft.com/office/drawing/2014/main" id="{33BA0D49-FE44-461C-98F5-64169B8E9711}"/>
              </a:ext>
            </a:extLst>
          </p:cNvPr>
          <p:cNvGraphicFramePr>
            <a:graphicFrameLocks noGrp="1"/>
          </p:cNvGraphicFramePr>
          <p:nvPr>
            <p:ph idx="1"/>
            <p:extLst>
              <p:ext uri="{D42A27DB-BD31-4B8C-83A1-F6EECF244321}">
                <p14:modId xmlns:p14="http://schemas.microsoft.com/office/powerpoint/2010/main" val="594759806"/>
              </p:ext>
            </p:extLst>
          </p:nvPr>
        </p:nvGraphicFramePr>
        <p:xfrm>
          <a:off x="232298" y="520609"/>
          <a:ext cx="11743679" cy="6084871"/>
        </p:xfrm>
        <a:graphic>
          <a:graphicData uri="http://schemas.openxmlformats.org/drawingml/2006/table">
            <a:tbl>
              <a:tblPr firstRow="1" bandRow="1">
                <a:tableStyleId>{5C22544A-7EE6-4342-B048-85BDC9FD1C3A}</a:tableStyleId>
              </a:tblPr>
              <a:tblGrid>
                <a:gridCol w="1530590">
                  <a:extLst>
                    <a:ext uri="{9D8B030D-6E8A-4147-A177-3AD203B41FA5}">
                      <a16:colId xmlns:a16="http://schemas.microsoft.com/office/drawing/2014/main" val="3584313923"/>
                    </a:ext>
                  </a:extLst>
                </a:gridCol>
                <a:gridCol w="2311982">
                  <a:extLst>
                    <a:ext uri="{9D8B030D-6E8A-4147-A177-3AD203B41FA5}">
                      <a16:colId xmlns:a16="http://schemas.microsoft.com/office/drawing/2014/main" val="1552738735"/>
                    </a:ext>
                  </a:extLst>
                </a:gridCol>
                <a:gridCol w="7901107">
                  <a:extLst>
                    <a:ext uri="{9D8B030D-6E8A-4147-A177-3AD203B41FA5}">
                      <a16:colId xmlns:a16="http://schemas.microsoft.com/office/drawing/2014/main" val="2080192273"/>
                    </a:ext>
                  </a:extLst>
                </a:gridCol>
              </a:tblGrid>
              <a:tr h="296137">
                <a:tc gridSpan="3">
                  <a:txBody>
                    <a:bodyPr/>
                    <a:lstStyle/>
                    <a:p>
                      <a:r>
                        <a:rPr lang="en-US" sz="1050" dirty="0">
                          <a:solidFill>
                            <a:schemeClr val="tx1"/>
                          </a:solidFill>
                        </a:rPr>
                        <a:t>GENERAL HELPLINES</a:t>
                      </a:r>
                      <a:endParaRPr lang="en-GB"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58487511"/>
                  </a:ext>
                </a:extLst>
              </a:tr>
              <a:tr h="370840">
                <a:tc>
                  <a:txBody>
                    <a:bodyPr/>
                    <a:lstStyle/>
                    <a:p>
                      <a:r>
                        <a:rPr lang="en-US" sz="900" b="1" dirty="0">
                          <a:solidFill>
                            <a:schemeClr val="tx1"/>
                          </a:solidFill>
                        </a:rPr>
                        <a:t>Childline</a:t>
                      </a:r>
                      <a:endParaRPr lang="en-GB" sz="9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900">
                          <a:solidFill>
                            <a:schemeClr val="tx1"/>
                          </a:solidFill>
                        </a:rPr>
                        <a:t>0800 111 (free)</a:t>
                      </a:r>
                      <a:endParaRPr lang="en-GB" sz="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900" b="0" i="0" kern="1200" dirty="0">
                          <a:solidFill>
                            <a:schemeClr val="tx1"/>
                          </a:solidFill>
                          <a:effectLst/>
                          <a:latin typeface="+mn-lt"/>
                          <a:ea typeface="+mn-ea"/>
                          <a:cs typeface="+mn-cs"/>
                        </a:rPr>
                        <a:t>You can talk to us about anything. No problem is too big or too small. Call us free on 0800 1111 or get in touch online. However you choose to contact us, you’re in control. It's confidential and you don't have to give your name if you don't want to. </a:t>
                      </a:r>
                      <a:r>
                        <a:rPr lang="en-US" sz="900" b="0" i="0" kern="1200" dirty="0">
                          <a:solidFill>
                            <a:schemeClr val="tx1"/>
                          </a:solidFill>
                          <a:effectLst/>
                          <a:latin typeface="+mn-lt"/>
                          <a:ea typeface="+mn-ea"/>
                          <a:cs typeface="+mn-cs"/>
                          <a:hlinkClick r:id="rId3"/>
                        </a:rPr>
                        <a:t>https://www.childline.org.uk/</a:t>
                      </a:r>
                      <a:r>
                        <a:rPr lang="en-US" sz="900" b="0" i="0" kern="1200" dirty="0">
                          <a:solidFill>
                            <a:schemeClr val="tx1"/>
                          </a:solidFill>
                          <a:effectLst/>
                          <a:latin typeface="+mn-lt"/>
                          <a:ea typeface="+mn-ea"/>
                          <a:cs typeface="+mn-cs"/>
                        </a:rPr>
                        <a:t> </a:t>
                      </a:r>
                      <a:endParaRPr lang="en-GB"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7427614"/>
                  </a:ext>
                </a:extLst>
              </a:tr>
              <a:tr h="370840">
                <a:tc>
                  <a:txBody>
                    <a:bodyPr/>
                    <a:lstStyle/>
                    <a:p>
                      <a:r>
                        <a:rPr lang="en-US" sz="900" b="1" dirty="0">
                          <a:solidFill>
                            <a:schemeClr val="tx1"/>
                          </a:solidFill>
                        </a:rPr>
                        <a:t>Samaritans</a:t>
                      </a:r>
                      <a:endParaRPr lang="en-GB" sz="9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900" b="0" i="0" kern="1200">
                          <a:solidFill>
                            <a:schemeClr val="dk1"/>
                          </a:solidFill>
                          <a:effectLst/>
                          <a:latin typeface="+mn-lt"/>
                          <a:ea typeface="+mn-ea"/>
                          <a:cs typeface="+mn-cs"/>
                        </a:rPr>
                        <a:t>Call 116 123 (free 24 hours)</a:t>
                      </a:r>
                      <a:br>
                        <a:rPr lang="en-US" sz="900"/>
                      </a:br>
                      <a:r>
                        <a:rPr lang="en-US" sz="900" b="0" i="0" kern="1200">
                          <a:solidFill>
                            <a:schemeClr val="dk1"/>
                          </a:solidFill>
                          <a:effectLst/>
                          <a:latin typeface="+mn-lt"/>
                          <a:ea typeface="+mn-ea"/>
                          <a:cs typeface="+mn-cs"/>
                        </a:rPr>
                        <a:t>Email jo@samaritans.org (Response time: 24 hours)</a:t>
                      </a:r>
                      <a:endParaRPr lang="en-GB" sz="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900" b="0" i="0" kern="1200" dirty="0">
                          <a:solidFill>
                            <a:schemeClr val="dk1"/>
                          </a:solidFill>
                          <a:effectLst/>
                          <a:latin typeface="+mn-lt"/>
                          <a:ea typeface="+mn-ea"/>
                          <a:cs typeface="+mn-cs"/>
                        </a:rPr>
                        <a:t>If you need someone to talk to, we listen. We won't judge or tell you what to do. </a:t>
                      </a:r>
                      <a:r>
                        <a:rPr lang="en-US" sz="900" b="0" i="0" kern="1200" dirty="0">
                          <a:solidFill>
                            <a:schemeClr val="dk1"/>
                          </a:solidFill>
                          <a:effectLst/>
                          <a:latin typeface="+mn-lt"/>
                          <a:ea typeface="+mn-ea"/>
                          <a:cs typeface="+mn-cs"/>
                          <a:hlinkClick r:id="rId4"/>
                        </a:rPr>
                        <a:t>https://www.samaritans.org/</a:t>
                      </a:r>
                      <a:r>
                        <a:rPr lang="en-US" sz="900" b="0" i="0" kern="1200" dirty="0">
                          <a:solidFill>
                            <a:schemeClr val="dk1"/>
                          </a:solidFill>
                          <a:effectLst/>
                          <a:latin typeface="+mn-lt"/>
                          <a:ea typeface="+mn-ea"/>
                          <a:cs typeface="+mn-cs"/>
                        </a:rPr>
                        <a:t> </a:t>
                      </a:r>
                      <a:endParaRPr lang="en-GB"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03687138"/>
                  </a:ext>
                </a:extLst>
              </a:tr>
              <a:tr h="370840">
                <a:tc>
                  <a:txBody>
                    <a:bodyPr/>
                    <a:lstStyle/>
                    <a:p>
                      <a:r>
                        <a:rPr lang="en-US" sz="900" b="1" dirty="0">
                          <a:solidFill>
                            <a:schemeClr val="tx1"/>
                          </a:solidFill>
                        </a:rPr>
                        <a:t>The Mix</a:t>
                      </a:r>
                      <a:endParaRPr lang="en-GB" sz="9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900" b="0" i="0" kern="1200" dirty="0">
                          <a:solidFill>
                            <a:schemeClr val="dk1"/>
                          </a:solidFill>
                          <a:effectLst/>
                          <a:latin typeface="+mn-lt"/>
                          <a:ea typeface="+mn-ea"/>
                          <a:cs typeface="+mn-cs"/>
                        </a:rPr>
                        <a:t>Call 0800 068 4141</a:t>
                      </a:r>
                      <a:br>
                        <a:rPr lang="en-US" sz="900" dirty="0"/>
                      </a:br>
                      <a:r>
                        <a:rPr lang="en-US" sz="900" b="0" i="0" kern="1200" dirty="0">
                          <a:solidFill>
                            <a:schemeClr val="dk1"/>
                          </a:solidFill>
                          <a:effectLst/>
                          <a:latin typeface="+mn-lt"/>
                          <a:ea typeface="+mn-ea"/>
                          <a:cs typeface="+mn-cs"/>
                        </a:rPr>
                        <a:t>Text 07860 039967</a:t>
                      </a:r>
                      <a:br>
                        <a:rPr lang="en-US" sz="900" dirty="0"/>
                      </a:br>
                      <a:r>
                        <a:rPr lang="en-US" sz="900" b="0" i="0" kern="1200" dirty="0">
                          <a:solidFill>
                            <a:schemeClr val="dk1"/>
                          </a:solidFill>
                          <a:effectLst/>
                          <a:latin typeface="+mn-lt"/>
                          <a:ea typeface="+mn-ea"/>
                          <a:cs typeface="+mn-cs"/>
                        </a:rPr>
                        <a:t>Email pat@papyrus-uk.org</a:t>
                      </a:r>
                      <a:br>
                        <a:rPr lang="en-US" sz="900" dirty="0"/>
                      </a:br>
                      <a:r>
                        <a:rPr lang="en-US" sz="900" b="0" i="0" kern="1200" dirty="0">
                          <a:solidFill>
                            <a:schemeClr val="dk1"/>
                          </a:solidFill>
                          <a:effectLst/>
                          <a:latin typeface="+mn-lt"/>
                          <a:ea typeface="+mn-ea"/>
                          <a:cs typeface="+mn-cs"/>
                        </a:rPr>
                        <a:t>9am - 10pm weekdays, 2pm - 10pm weekends, 2pm - 10pm bank holidays</a:t>
                      </a:r>
                      <a:endParaRPr lang="en-GB" sz="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900" b="0" i="0" kern="1200" dirty="0">
                          <a:solidFill>
                            <a:schemeClr val="dk1"/>
                          </a:solidFill>
                          <a:effectLst/>
                          <a:latin typeface="+mn-lt"/>
                          <a:ea typeface="+mn-ea"/>
                          <a:cs typeface="+mn-cs"/>
                        </a:rPr>
                        <a:t>If you are having thoughts of suicide or are concerned for a young person who might be you can contact HOPELINEUK for confidential support and practical advice.</a:t>
                      </a:r>
                    </a:p>
                    <a:p>
                      <a:r>
                        <a:rPr lang="en-GB" sz="900" dirty="0">
                          <a:solidFill>
                            <a:schemeClr val="tx1"/>
                          </a:solidFill>
                          <a:hlinkClick r:id="rId5"/>
                        </a:rPr>
                        <a:t>https://www.themix.org.uk/</a:t>
                      </a:r>
                      <a:r>
                        <a:rPr lang="en-GB" sz="900" dirty="0">
                          <a:solidFill>
                            <a:schemeClr val="tx1"/>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60537192"/>
                  </a:ext>
                </a:extLst>
              </a:tr>
              <a:tr h="370840">
                <a:tc>
                  <a:txBody>
                    <a:bodyPr/>
                    <a:lstStyle/>
                    <a:p>
                      <a:r>
                        <a:rPr lang="en-US" sz="900" b="1" dirty="0" err="1">
                          <a:solidFill>
                            <a:schemeClr val="tx1"/>
                          </a:solidFill>
                        </a:rPr>
                        <a:t>Parentline</a:t>
                      </a:r>
                      <a:r>
                        <a:rPr lang="en-US" sz="900" b="1" dirty="0">
                          <a:solidFill>
                            <a:schemeClr val="tx1"/>
                          </a:solidFill>
                        </a:rPr>
                        <a:t>/</a:t>
                      </a:r>
                      <a:r>
                        <a:rPr lang="en-US" sz="900" b="1" dirty="0" err="1">
                          <a:solidFill>
                            <a:schemeClr val="tx1"/>
                          </a:solidFill>
                        </a:rPr>
                        <a:t>YoungMinds</a:t>
                      </a:r>
                      <a:endParaRPr lang="en-US" sz="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900" b="0" i="0" kern="1200" dirty="0">
                          <a:solidFill>
                            <a:schemeClr val="dk1"/>
                          </a:solidFill>
                          <a:effectLst/>
                          <a:latin typeface="+mn-lt"/>
                          <a:ea typeface="+mn-ea"/>
                          <a:cs typeface="+mn-cs"/>
                        </a:rPr>
                        <a:t>0808 802 5544 (free Mon-Fri from 9.30am to 4pm)</a:t>
                      </a:r>
                      <a:endParaRPr lang="en-GB" sz="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kern="1200" dirty="0">
                          <a:solidFill>
                            <a:schemeClr val="dk1"/>
                          </a:solidFill>
                          <a:effectLst/>
                          <a:latin typeface="+mn-lt"/>
                          <a:ea typeface="+mn-ea"/>
                          <a:cs typeface="+mn-cs"/>
                        </a:rPr>
                        <a:t>Our Parents Helpline is available to offer advice to parents and </a:t>
                      </a:r>
                      <a:r>
                        <a:rPr lang="en-US" sz="900" b="0" i="0" kern="1200" dirty="0" err="1">
                          <a:solidFill>
                            <a:schemeClr val="dk1"/>
                          </a:solidFill>
                          <a:effectLst/>
                          <a:latin typeface="+mn-lt"/>
                          <a:ea typeface="+mn-ea"/>
                          <a:cs typeface="+mn-cs"/>
                        </a:rPr>
                        <a:t>carers</a:t>
                      </a:r>
                      <a:r>
                        <a:rPr lang="en-US" sz="900" b="0" i="0" kern="1200" dirty="0">
                          <a:solidFill>
                            <a:schemeClr val="dk1"/>
                          </a:solidFill>
                          <a:effectLst/>
                          <a:latin typeface="+mn-lt"/>
                          <a:ea typeface="+mn-ea"/>
                          <a:cs typeface="+mn-cs"/>
                        </a:rPr>
                        <a:t> worried about a child or young person under 25. </a:t>
                      </a:r>
                      <a:r>
                        <a:rPr lang="en-GB" sz="900" b="1" dirty="0">
                          <a:solidFill>
                            <a:schemeClr val="tx1"/>
                          </a:solidFill>
                          <a:hlinkClick r:id="rId6"/>
                        </a:rPr>
                        <a:t>https://youngminds.org.uk/</a:t>
                      </a:r>
                      <a:r>
                        <a:rPr lang="en-GB" sz="900" b="1" dirty="0">
                          <a:solidFill>
                            <a:schemeClr val="tx1"/>
                          </a:solidFill>
                        </a:rPr>
                        <a:t> </a:t>
                      </a:r>
                    </a:p>
                    <a:p>
                      <a:r>
                        <a:rPr lang="en-GB" sz="900" dirty="0">
                          <a:solidFill>
                            <a:schemeClr val="tx1"/>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34533038"/>
                  </a:ext>
                </a:extLst>
              </a:tr>
              <a:tr h="370840">
                <a:tc>
                  <a:txBody>
                    <a:bodyPr/>
                    <a:lstStyle/>
                    <a:p>
                      <a:r>
                        <a:rPr lang="en-US" sz="900" b="1" dirty="0">
                          <a:solidFill>
                            <a:schemeClr val="tx1"/>
                          </a:solidFill>
                        </a:rPr>
                        <a:t>Shout</a:t>
                      </a:r>
                      <a:endParaRPr lang="en-GB" sz="9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900" dirty="0">
                          <a:solidFill>
                            <a:schemeClr val="tx1"/>
                          </a:solidFill>
                        </a:rPr>
                        <a:t>Text Shout to 85258</a:t>
                      </a:r>
                    </a:p>
                    <a:p>
                      <a:r>
                        <a:rPr lang="en-GB" sz="900" dirty="0">
                          <a:solidFill>
                            <a:schemeClr val="tx1"/>
                          </a:solidFill>
                          <a:hlinkClick r:id="rId7"/>
                        </a:rPr>
                        <a:t>https://giveusashout.org/</a:t>
                      </a:r>
                      <a:r>
                        <a:rPr lang="en-GB" sz="900" dirty="0">
                          <a:solidFill>
                            <a:schemeClr val="tx1"/>
                          </a:solidFill>
                        </a:rPr>
                        <a:t> </a:t>
                      </a:r>
                      <a:endParaRPr lang="en-GB" sz="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900" b="0" i="0" kern="1200" dirty="0">
                          <a:solidFill>
                            <a:schemeClr val="dk1"/>
                          </a:solidFill>
                          <a:effectLst/>
                          <a:latin typeface="+mn-lt"/>
                          <a:ea typeface="+mn-ea"/>
                          <a:cs typeface="+mn-cs"/>
                        </a:rPr>
                        <a:t>Shout is a free 24/7 text service for anyone in crisis anytime, anywhere. It's a place to go if you're struggling to cope and you need immediate help.</a:t>
                      </a:r>
                      <a:endParaRPr lang="en-GB"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05653889"/>
                  </a:ext>
                </a:extLst>
              </a:tr>
              <a:tr h="297254">
                <a:tc gridSpan="3">
                  <a:txBody>
                    <a:bodyPr/>
                    <a:lstStyle/>
                    <a:p>
                      <a:r>
                        <a:rPr lang="en-US" sz="1050" b="1" dirty="0">
                          <a:solidFill>
                            <a:schemeClr val="tx1"/>
                          </a:solidFill>
                        </a:rPr>
                        <a:t>ONLINE COUNSELLING</a:t>
                      </a:r>
                      <a:endParaRPr lang="en-GB" sz="105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30205333"/>
                  </a:ext>
                </a:extLst>
              </a:tr>
              <a:tr h="370840">
                <a:tc>
                  <a:txBody>
                    <a:bodyPr/>
                    <a:lstStyle/>
                    <a:p>
                      <a:r>
                        <a:rPr lang="en-US" sz="900" b="1" dirty="0" err="1">
                          <a:solidFill>
                            <a:schemeClr val="tx1"/>
                          </a:solidFill>
                        </a:rPr>
                        <a:t>Kooth</a:t>
                      </a:r>
                      <a:endParaRPr lang="en-GB" sz="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900">
                          <a:solidFill>
                            <a:schemeClr val="tx1"/>
                          </a:solidFill>
                          <a:hlinkClick r:id="rId8"/>
                        </a:rPr>
                        <a:t>https://www.kooth.com/</a:t>
                      </a:r>
                      <a:endParaRPr lang="en-GB"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900" b="0" i="0" kern="1200" dirty="0">
                          <a:solidFill>
                            <a:schemeClr val="dk1"/>
                          </a:solidFill>
                          <a:effectLst/>
                          <a:latin typeface="+mn-lt"/>
                          <a:ea typeface="+mn-ea"/>
                          <a:cs typeface="+mn-cs"/>
                        </a:rPr>
                        <a:t>Free, safe and anonymous online support for young people.</a:t>
                      </a:r>
                      <a:endParaRPr lang="en-GB"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16463742"/>
                  </a:ext>
                </a:extLst>
              </a:tr>
              <a:tr h="370840">
                <a:tc>
                  <a:txBody>
                    <a:bodyPr/>
                    <a:lstStyle/>
                    <a:p>
                      <a:r>
                        <a:rPr lang="en-US" sz="900" b="1" dirty="0">
                          <a:solidFill>
                            <a:schemeClr val="tx1"/>
                          </a:solidFill>
                        </a:rPr>
                        <a:t>Togetherall (formerly Big White Wall)</a:t>
                      </a:r>
                      <a:endParaRPr lang="en-GB" sz="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900" dirty="0">
                          <a:solidFill>
                            <a:schemeClr val="tx1"/>
                          </a:solidFill>
                          <a:hlinkClick r:id="rId9"/>
                        </a:rPr>
                        <a:t>https://togetherall.com/en-gb/</a:t>
                      </a:r>
                      <a:r>
                        <a:rPr lang="en-GB" sz="900" dirty="0">
                          <a:solidFill>
                            <a:schemeClr val="tx1"/>
                          </a:solidFill>
                        </a:rPr>
                        <a:t> </a:t>
                      </a:r>
                      <a:endParaRPr lang="en-GB" sz="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900" b="0" i="0" kern="1200" dirty="0">
                          <a:solidFill>
                            <a:schemeClr val="dk1"/>
                          </a:solidFill>
                          <a:effectLst/>
                          <a:latin typeface="+mn-lt"/>
                          <a:ea typeface="+mn-ea"/>
                          <a:cs typeface="+mn-cs"/>
                        </a:rPr>
                        <a:t>Togetherall is an online community for people who are stressed, anxious or feeling low. The service has an active forum with round-the-clock support from trained professionals. You can talk anonymously to other members and take part in group or one-to-one therapy with therapists.</a:t>
                      </a:r>
                      <a:endParaRPr lang="en-GB"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75931247"/>
                  </a:ext>
                </a:extLst>
              </a:tr>
              <a:tr h="370840">
                <a:tc gridSpan="3">
                  <a:txBody>
                    <a:bodyPr/>
                    <a:lstStyle/>
                    <a:p>
                      <a:r>
                        <a:rPr lang="en-US" sz="1050" b="1" dirty="0">
                          <a:solidFill>
                            <a:schemeClr val="tx1"/>
                          </a:solidFill>
                        </a:rPr>
                        <a:t>FACE-TO-FACE</a:t>
                      </a:r>
                      <a:endParaRPr lang="en-GB" sz="105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6844785"/>
                  </a:ext>
                </a:extLst>
              </a:tr>
              <a:tr h="370840">
                <a:tc>
                  <a:txBody>
                    <a:bodyPr/>
                    <a:lstStyle/>
                    <a:p>
                      <a:r>
                        <a:rPr lang="en-US" sz="900" b="1" dirty="0">
                          <a:solidFill>
                            <a:schemeClr val="tx1"/>
                          </a:solidFill>
                        </a:rPr>
                        <a:t>NHS</a:t>
                      </a:r>
                      <a:endParaRPr lang="en-GB" sz="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900" dirty="0">
                          <a:solidFill>
                            <a:schemeClr val="tx1"/>
                          </a:solidFill>
                          <a:hlinkClick r:id="rId10"/>
                        </a:rPr>
                        <a:t>https://www.nhs.uk/using-the-nhs/nhs-services/mental-health-services/how-to-access-mental-health-services/</a:t>
                      </a:r>
                      <a:endParaRPr lang="en-GB" sz="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900" b="0" i="0" kern="1200" dirty="0">
                          <a:solidFill>
                            <a:schemeClr val="dk1"/>
                          </a:solidFill>
                          <a:effectLst/>
                          <a:latin typeface="+mn-lt"/>
                          <a:ea typeface="+mn-ea"/>
                          <a:cs typeface="+mn-cs"/>
                        </a:rPr>
                        <a:t>The NHS website provides information on how to access mental health services in the UK. This website covers free mental health services, GP referrals, self-referrals, and signposting for employers, child and adolescent mental health services (CAMHS) and the NHS mental health helpline.</a:t>
                      </a:r>
                      <a:endParaRPr lang="en-GB"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8937352"/>
                  </a:ext>
                </a:extLst>
              </a:tr>
              <a:tr h="370840">
                <a:tc gridSpan="3">
                  <a:txBody>
                    <a:bodyPr/>
                    <a:lstStyle/>
                    <a:p>
                      <a:r>
                        <a:rPr lang="en-US" sz="1050" b="1" dirty="0">
                          <a:solidFill>
                            <a:schemeClr val="tx1"/>
                          </a:solidFill>
                        </a:rPr>
                        <a:t>MENTAL HEALTH INFORMATION</a:t>
                      </a:r>
                      <a:endParaRPr lang="en-GB" sz="105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09448555"/>
                  </a:ext>
                </a:extLst>
              </a:tr>
              <a:tr h="370840">
                <a:tc>
                  <a:txBody>
                    <a:bodyPr/>
                    <a:lstStyle/>
                    <a:p>
                      <a:r>
                        <a:rPr lang="en-US" sz="900" b="1" dirty="0">
                          <a:solidFill>
                            <a:schemeClr val="tx1"/>
                          </a:solidFill>
                        </a:rPr>
                        <a:t>NHS Inform</a:t>
                      </a:r>
                      <a:endParaRPr lang="en-GB" sz="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900">
                          <a:solidFill>
                            <a:schemeClr val="tx1"/>
                          </a:solidFill>
                          <a:hlinkClick r:id="rId11"/>
                        </a:rPr>
                        <a:t>https://www.nhsinform.scot/</a:t>
                      </a:r>
                      <a:endParaRPr lang="en-GB"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900" b="0" i="0" kern="1200" dirty="0">
                          <a:solidFill>
                            <a:schemeClr val="dk1"/>
                          </a:solidFill>
                          <a:effectLst/>
                          <a:latin typeface="+mn-lt"/>
                          <a:ea typeface="+mn-ea"/>
                          <a:cs typeface="+mn-cs"/>
                        </a:rPr>
                        <a:t>NHS inform is a platform which provides information and guidance on a range of mental health disorders.</a:t>
                      </a:r>
                      <a:endParaRPr lang="en-GB"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5989586"/>
                  </a:ext>
                </a:extLst>
              </a:tr>
              <a:tr h="370840">
                <a:tc>
                  <a:txBody>
                    <a:bodyPr/>
                    <a:lstStyle/>
                    <a:p>
                      <a:r>
                        <a:rPr lang="en-US" sz="900" b="1" dirty="0">
                          <a:solidFill>
                            <a:schemeClr val="tx1"/>
                          </a:solidFill>
                        </a:rPr>
                        <a:t>NHS </a:t>
                      </a:r>
                      <a:r>
                        <a:rPr lang="en-US" sz="900" b="1" dirty="0" err="1">
                          <a:solidFill>
                            <a:schemeClr val="tx1"/>
                          </a:solidFill>
                        </a:rPr>
                        <a:t>Moodzone</a:t>
                      </a:r>
                      <a:endParaRPr lang="en-GB" sz="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900">
                          <a:solidFill>
                            <a:schemeClr val="tx1"/>
                          </a:solidFill>
                          <a:hlinkClick r:id="rId12"/>
                        </a:rPr>
                        <a:t>https://www.nhs.uk/conditions/stress-anxiety-depression/</a:t>
                      </a:r>
                      <a:endParaRPr lang="en-GB" sz="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900" b="0" i="0" kern="1200" dirty="0">
                          <a:solidFill>
                            <a:schemeClr val="dk1"/>
                          </a:solidFill>
                          <a:effectLst/>
                          <a:latin typeface="+mn-lt"/>
                          <a:ea typeface="+mn-ea"/>
                          <a:cs typeface="+mn-cs"/>
                        </a:rPr>
                        <a:t>NHS </a:t>
                      </a:r>
                      <a:r>
                        <a:rPr lang="en-US" sz="900" b="0" i="0" kern="1200" dirty="0" err="1">
                          <a:solidFill>
                            <a:schemeClr val="dk1"/>
                          </a:solidFill>
                          <a:effectLst/>
                          <a:latin typeface="+mn-lt"/>
                          <a:ea typeface="+mn-ea"/>
                          <a:cs typeface="+mn-cs"/>
                        </a:rPr>
                        <a:t>Moodzone</a:t>
                      </a:r>
                      <a:r>
                        <a:rPr lang="en-US" sz="900" b="0" i="0" kern="1200" dirty="0">
                          <a:solidFill>
                            <a:schemeClr val="dk1"/>
                          </a:solidFill>
                          <a:effectLst/>
                          <a:latin typeface="+mn-lt"/>
                          <a:ea typeface="+mn-ea"/>
                          <a:cs typeface="+mn-cs"/>
                        </a:rPr>
                        <a:t> offers practical advice, interactive tools, videos and audio guides to help you feel </a:t>
                      </a:r>
                      <a:r>
                        <a:rPr lang="en-US" sz="900" b="0" i="0" kern="1200" dirty="0" err="1">
                          <a:solidFill>
                            <a:schemeClr val="dk1"/>
                          </a:solidFill>
                          <a:effectLst/>
                          <a:latin typeface="+mn-lt"/>
                          <a:ea typeface="+mn-ea"/>
                          <a:cs typeface="+mn-cs"/>
                        </a:rPr>
                        <a:t>mentaly</a:t>
                      </a:r>
                      <a:r>
                        <a:rPr lang="en-US" sz="900" b="0" i="0" kern="1200" dirty="0">
                          <a:solidFill>
                            <a:schemeClr val="dk1"/>
                          </a:solidFill>
                          <a:effectLst/>
                          <a:latin typeface="+mn-lt"/>
                          <a:ea typeface="+mn-ea"/>
                          <a:cs typeface="+mn-cs"/>
                        </a:rPr>
                        <a:t> and emotionally better, including a mood self-assessment quiz.</a:t>
                      </a:r>
                      <a:endParaRPr lang="en-GB"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32404451"/>
                  </a:ext>
                </a:extLst>
              </a:tr>
              <a:tr h="370840">
                <a:tc>
                  <a:txBody>
                    <a:bodyPr/>
                    <a:lstStyle/>
                    <a:p>
                      <a:r>
                        <a:rPr lang="en-US" sz="900" b="1" dirty="0">
                          <a:solidFill>
                            <a:schemeClr val="tx1"/>
                          </a:solidFill>
                        </a:rPr>
                        <a:t>Every Mind Matters</a:t>
                      </a:r>
                      <a:endParaRPr lang="en-GB" sz="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900" dirty="0">
                          <a:solidFill>
                            <a:schemeClr val="tx1"/>
                          </a:solidFill>
                          <a:hlinkClick r:id="rId13"/>
                        </a:rPr>
                        <a:t>https://www.nhs.uk/oneyou/every-mind-matters</a:t>
                      </a:r>
                      <a:endParaRPr lang="en-GB" sz="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900" b="0" i="0" kern="1200" dirty="0">
                          <a:solidFill>
                            <a:schemeClr val="dk1"/>
                          </a:solidFill>
                          <a:effectLst/>
                          <a:latin typeface="+mn-lt"/>
                          <a:ea typeface="+mn-ea"/>
                          <a:cs typeface="+mn-cs"/>
                        </a:rPr>
                        <a:t>NHS and Public Health England have developed a five-step quiz which provides users with top tips and advice tailored for their personal needs.</a:t>
                      </a:r>
                      <a:endParaRPr lang="en-GB"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76395978"/>
                  </a:ext>
                </a:extLst>
              </a:tr>
            </a:tbl>
          </a:graphicData>
        </a:graphic>
      </p:graphicFrame>
    </p:spTree>
    <p:extLst>
      <p:ext uri="{BB962C8B-B14F-4D97-AF65-F5344CB8AC3E}">
        <p14:creationId xmlns:p14="http://schemas.microsoft.com/office/powerpoint/2010/main" val="36810357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0EE806E-2826-4E1C-9483-C46DFA04F759}"/>
              </a:ext>
            </a:extLst>
          </p:cNvPr>
          <p:cNvSpPr>
            <a:spLocks noGrp="1"/>
          </p:cNvSpPr>
          <p:nvPr>
            <p:ph type="title"/>
          </p:nvPr>
        </p:nvSpPr>
        <p:spPr>
          <a:xfrm>
            <a:off x="731671" y="1"/>
            <a:ext cx="10515600" cy="640640"/>
          </a:xfrm>
        </p:spPr>
        <p:txBody>
          <a:bodyPr>
            <a:normAutofit/>
          </a:bodyPr>
          <a:lstStyle/>
          <a:p>
            <a:r>
              <a:rPr lang="en-US" sz="2800" dirty="0"/>
              <a:t>Further advice</a:t>
            </a:r>
            <a:endParaRPr lang="en-GB" sz="2800" dirty="0"/>
          </a:p>
        </p:txBody>
      </p:sp>
      <p:graphicFrame>
        <p:nvGraphicFramePr>
          <p:cNvPr id="7" name="Table 7">
            <a:extLst>
              <a:ext uri="{FF2B5EF4-FFF2-40B4-BE49-F238E27FC236}">
                <a16:creationId xmlns:a16="http://schemas.microsoft.com/office/drawing/2014/main" id="{33BA0D49-FE44-461C-98F5-64169B8E9711}"/>
              </a:ext>
            </a:extLst>
          </p:cNvPr>
          <p:cNvGraphicFramePr>
            <a:graphicFrameLocks noGrp="1"/>
          </p:cNvGraphicFramePr>
          <p:nvPr>
            <p:ph idx="1"/>
            <p:extLst>
              <p:ext uri="{D42A27DB-BD31-4B8C-83A1-F6EECF244321}">
                <p14:modId xmlns:p14="http://schemas.microsoft.com/office/powerpoint/2010/main" val="199136574"/>
              </p:ext>
            </p:extLst>
          </p:nvPr>
        </p:nvGraphicFramePr>
        <p:xfrm>
          <a:off x="125769" y="518480"/>
          <a:ext cx="11727404" cy="6339519"/>
        </p:xfrm>
        <a:graphic>
          <a:graphicData uri="http://schemas.openxmlformats.org/drawingml/2006/table">
            <a:tbl>
              <a:tblPr firstRow="1" bandRow="1">
                <a:tableStyleId>{5C22544A-7EE6-4342-B048-85BDC9FD1C3A}</a:tableStyleId>
              </a:tblPr>
              <a:tblGrid>
                <a:gridCol w="1268028">
                  <a:extLst>
                    <a:ext uri="{9D8B030D-6E8A-4147-A177-3AD203B41FA5}">
                      <a16:colId xmlns:a16="http://schemas.microsoft.com/office/drawing/2014/main" val="3584313923"/>
                    </a:ext>
                  </a:extLst>
                </a:gridCol>
                <a:gridCol w="2309674">
                  <a:extLst>
                    <a:ext uri="{9D8B030D-6E8A-4147-A177-3AD203B41FA5}">
                      <a16:colId xmlns:a16="http://schemas.microsoft.com/office/drawing/2014/main" val="3575039504"/>
                    </a:ext>
                  </a:extLst>
                </a:gridCol>
                <a:gridCol w="8149702">
                  <a:extLst>
                    <a:ext uri="{9D8B030D-6E8A-4147-A177-3AD203B41FA5}">
                      <a16:colId xmlns:a16="http://schemas.microsoft.com/office/drawing/2014/main" val="2080192273"/>
                    </a:ext>
                  </a:extLst>
                </a:gridCol>
              </a:tblGrid>
              <a:tr h="242871">
                <a:tc gridSpan="3">
                  <a:txBody>
                    <a:bodyPr/>
                    <a:lstStyle/>
                    <a:p>
                      <a:r>
                        <a:rPr lang="en-US" sz="1050" b="1" dirty="0">
                          <a:solidFill>
                            <a:schemeClr val="tx1"/>
                          </a:solidFill>
                        </a:rPr>
                        <a:t>MENTAL HEALTH INFORMATION</a:t>
                      </a:r>
                      <a:endParaRPr lang="en-GB" sz="105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58487511"/>
                  </a:ext>
                </a:extLst>
              </a:tr>
              <a:tr h="370840">
                <a:tc>
                  <a:txBody>
                    <a:bodyPr/>
                    <a:lstStyle/>
                    <a:p>
                      <a:r>
                        <a:rPr lang="en-US" sz="900" b="1" dirty="0">
                          <a:solidFill>
                            <a:schemeClr val="tx1"/>
                          </a:solidFill>
                        </a:rPr>
                        <a:t>Mind</a:t>
                      </a:r>
                      <a:endParaRPr lang="en-GB" sz="9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900" b="0" i="0" kern="1200">
                          <a:solidFill>
                            <a:schemeClr val="dk1"/>
                          </a:solidFill>
                          <a:effectLst/>
                          <a:latin typeface="+mn-lt"/>
                          <a:ea typeface="+mn-ea"/>
                          <a:cs typeface="+mn-cs"/>
                        </a:rPr>
                        <a:t>Mind Infoline: Call 0300 123 3393 or text 86463</a:t>
                      </a:r>
                      <a:br>
                        <a:rPr lang="en-US" sz="900"/>
                      </a:br>
                      <a:r>
                        <a:rPr lang="en-US" sz="900" b="0" i="0" kern="1200">
                          <a:solidFill>
                            <a:schemeClr val="dk1"/>
                          </a:solidFill>
                          <a:effectLst/>
                          <a:latin typeface="+mn-lt"/>
                          <a:ea typeface="+mn-ea"/>
                          <a:cs typeface="+mn-cs"/>
                        </a:rPr>
                        <a:t>9am - 6pm Mon-Fri (except for Bank Holidays)</a:t>
                      </a:r>
                      <a:endParaRPr lang="en-GB" sz="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buFontTx/>
                        <a:buNone/>
                      </a:pPr>
                      <a:r>
                        <a:rPr lang="en-US" sz="900" b="0" i="0" kern="1200" dirty="0">
                          <a:solidFill>
                            <a:schemeClr val="dk1"/>
                          </a:solidFill>
                          <a:effectLst/>
                          <a:latin typeface="+mn-lt"/>
                          <a:ea typeface="+mn-ea"/>
                          <a:cs typeface="+mn-cs"/>
                        </a:rPr>
                        <a:t>Provides information on a range of topics including:</a:t>
                      </a:r>
                      <a:br>
                        <a:rPr lang="en-US" sz="900" dirty="0"/>
                      </a:br>
                      <a:r>
                        <a:rPr lang="en-US" sz="900" b="0" i="0" kern="1200" dirty="0">
                          <a:solidFill>
                            <a:schemeClr val="dk1"/>
                          </a:solidFill>
                          <a:effectLst/>
                          <a:latin typeface="+mn-lt"/>
                          <a:ea typeface="+mn-ea"/>
                          <a:cs typeface="+mn-cs"/>
                        </a:rPr>
                        <a:t>Types of mental health problems; Where to get help; Advocacy; Medication and alternative treatments; Will look for details of help and support in your own area.</a:t>
                      </a:r>
                    </a:p>
                    <a:p>
                      <a:pPr>
                        <a:buFontTx/>
                        <a:buNone/>
                      </a:pPr>
                      <a:r>
                        <a:rPr lang="en-GB" sz="900" dirty="0">
                          <a:solidFill>
                            <a:schemeClr val="tx1"/>
                          </a:solidFill>
                          <a:hlinkClick r:id="rId3"/>
                        </a:rPr>
                        <a:t>https://www.mind.org.uk/</a:t>
                      </a:r>
                      <a:endParaRPr lang="en-GB" sz="900" dirty="0">
                        <a:solidFill>
                          <a:schemeClr val="tx1"/>
                        </a:solidFill>
                      </a:endParaRPr>
                    </a:p>
                    <a:p>
                      <a:pPr>
                        <a:buFontTx/>
                        <a:buNone/>
                      </a:pPr>
                      <a:endParaRPr lang="en-GB"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7427614"/>
                  </a:ext>
                </a:extLst>
              </a:tr>
              <a:tr h="370840">
                <a:tc>
                  <a:txBody>
                    <a:bodyPr/>
                    <a:lstStyle/>
                    <a:p>
                      <a:r>
                        <a:rPr lang="en-US" sz="900" b="1" dirty="0">
                          <a:solidFill>
                            <a:schemeClr val="tx1"/>
                          </a:solidFill>
                        </a:rPr>
                        <a:t>Rethink Mental Illness</a:t>
                      </a:r>
                      <a:endParaRPr lang="en-GB" sz="9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900">
                          <a:solidFill>
                            <a:schemeClr val="tx1"/>
                          </a:solidFill>
                          <a:hlinkClick r:id="rId4"/>
                        </a:rPr>
                        <a:t>https://www.rethink.org/</a:t>
                      </a:r>
                      <a:endParaRPr lang="en-GB"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900" b="0" i="0" kern="1200" dirty="0">
                          <a:solidFill>
                            <a:schemeClr val="dk1"/>
                          </a:solidFill>
                          <a:effectLst/>
                          <a:latin typeface="+mn-lt"/>
                          <a:ea typeface="+mn-ea"/>
                          <a:cs typeface="+mn-cs"/>
                        </a:rPr>
                        <a:t>Improves the lives of people severely affected by mental illness through our network of local groups and services, expert information and successful campaigning.</a:t>
                      </a:r>
                      <a:endParaRPr lang="en-GB"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03687138"/>
                  </a:ext>
                </a:extLst>
              </a:tr>
              <a:tr h="370840">
                <a:tc>
                  <a:txBody>
                    <a:bodyPr/>
                    <a:lstStyle/>
                    <a:p>
                      <a:r>
                        <a:rPr lang="en-US" sz="900" b="1" dirty="0" err="1">
                          <a:solidFill>
                            <a:schemeClr val="tx1"/>
                          </a:solidFill>
                        </a:rPr>
                        <a:t>YoungMinds</a:t>
                      </a:r>
                      <a:endParaRPr lang="en-GB" sz="9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900" dirty="0">
                          <a:solidFill>
                            <a:schemeClr val="tx1"/>
                          </a:solidFill>
                          <a:hlinkClick r:id="rId5"/>
                        </a:rPr>
                        <a:t>https://youngminds.org.uk/</a:t>
                      </a:r>
                      <a:endParaRPr lang="en-GB"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900" b="0" i="0" kern="1200" dirty="0">
                          <a:solidFill>
                            <a:schemeClr val="dk1"/>
                          </a:solidFill>
                          <a:effectLst/>
                          <a:latin typeface="+mn-lt"/>
                          <a:ea typeface="+mn-ea"/>
                          <a:cs typeface="+mn-cs"/>
                        </a:rPr>
                        <a:t>Whether you want to know more about how you're feeling, get information about a mental health condition or know what support is available to you, our guides can help.</a:t>
                      </a:r>
                      <a:endParaRPr lang="en-GB"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60537192"/>
                  </a:ext>
                </a:extLst>
              </a:tr>
              <a:tr h="297254">
                <a:tc gridSpan="3">
                  <a:txBody>
                    <a:bodyPr/>
                    <a:lstStyle/>
                    <a:p>
                      <a:r>
                        <a:rPr lang="en-US" sz="1050" b="1" dirty="0">
                          <a:solidFill>
                            <a:schemeClr val="tx1"/>
                          </a:solidFill>
                        </a:rPr>
                        <a:t>ANXIETY</a:t>
                      </a:r>
                      <a:endParaRPr lang="en-GB" sz="105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30205333"/>
                  </a:ext>
                </a:extLst>
              </a:tr>
              <a:tr h="408323">
                <a:tc>
                  <a:txBody>
                    <a:bodyPr/>
                    <a:lstStyle/>
                    <a:p>
                      <a:r>
                        <a:rPr lang="en-US" sz="900" b="1" dirty="0">
                          <a:solidFill>
                            <a:schemeClr val="tx1"/>
                          </a:solidFill>
                        </a:rPr>
                        <a:t>Anxiety UK</a:t>
                      </a:r>
                      <a:endParaRPr lang="en-GB" sz="9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900" b="0" i="0" kern="1200" dirty="0">
                          <a:solidFill>
                            <a:schemeClr val="dk1"/>
                          </a:solidFill>
                          <a:effectLst/>
                          <a:latin typeface="+mn-lt"/>
                          <a:ea typeface="+mn-ea"/>
                          <a:cs typeface="+mn-cs"/>
                        </a:rPr>
                        <a:t>Infoline: 03444 775 774 (Mon - Fri, 9.30am to 5.30pm)</a:t>
                      </a:r>
                      <a:br>
                        <a:rPr lang="en-GB" sz="900" dirty="0"/>
                      </a:br>
                      <a:r>
                        <a:rPr lang="en-GB" sz="900" b="0" i="0" kern="1200" dirty="0">
                          <a:solidFill>
                            <a:schemeClr val="dk1"/>
                          </a:solidFill>
                          <a:effectLst/>
                          <a:latin typeface="+mn-lt"/>
                          <a:ea typeface="+mn-ea"/>
                          <a:cs typeface="+mn-cs"/>
                        </a:rPr>
                        <a:t>Text Service: 07537 416 905</a:t>
                      </a:r>
                      <a:endParaRPr lang="en-GB" sz="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900" b="0" i="0" kern="1200" dirty="0">
                          <a:solidFill>
                            <a:schemeClr val="dk1"/>
                          </a:solidFill>
                          <a:effectLst/>
                          <a:latin typeface="+mn-lt"/>
                          <a:ea typeface="+mn-ea"/>
                          <a:cs typeface="+mn-cs"/>
                        </a:rPr>
                        <a:t>Charity providing support if you have been diagnosed with an anxiety condition. </a:t>
                      </a:r>
                      <a:r>
                        <a:rPr lang="en-US" sz="900" b="0" i="0" kern="1200" dirty="0">
                          <a:solidFill>
                            <a:schemeClr val="dk1"/>
                          </a:solidFill>
                          <a:effectLst/>
                          <a:latin typeface="+mn-lt"/>
                          <a:ea typeface="+mn-ea"/>
                          <a:cs typeface="+mn-cs"/>
                          <a:hlinkClick r:id="rId6"/>
                        </a:rPr>
                        <a:t>https://www.anxietyuk.org.uk/</a:t>
                      </a:r>
                      <a:r>
                        <a:rPr lang="en-US" sz="900" b="0" i="0" kern="1200" dirty="0">
                          <a:solidFill>
                            <a:schemeClr val="dk1"/>
                          </a:solidFill>
                          <a:effectLst/>
                          <a:latin typeface="+mn-lt"/>
                          <a:ea typeface="+mn-ea"/>
                          <a:cs typeface="+mn-cs"/>
                        </a:rPr>
                        <a:t> </a:t>
                      </a:r>
                      <a:endParaRPr lang="en-GB"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16463742"/>
                  </a:ext>
                </a:extLst>
              </a:tr>
              <a:tr h="370840">
                <a:tc>
                  <a:txBody>
                    <a:bodyPr/>
                    <a:lstStyle/>
                    <a:p>
                      <a:r>
                        <a:rPr lang="en-US" sz="900" b="1" dirty="0">
                          <a:solidFill>
                            <a:schemeClr val="tx1"/>
                          </a:solidFill>
                        </a:rPr>
                        <a:t>Anxiety Care UK</a:t>
                      </a:r>
                      <a:endParaRPr lang="en-GB" sz="9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900" b="0" dirty="0">
                          <a:solidFill>
                            <a:schemeClr val="tx1"/>
                          </a:solidFill>
                        </a:rPr>
                        <a:t>anxietycare.org.uk</a:t>
                      </a:r>
                    </a:p>
                    <a:p>
                      <a:endParaRPr lang="en-US" sz="900" b="0" dirty="0">
                        <a:solidFill>
                          <a:schemeClr val="tx1"/>
                        </a:solidFill>
                      </a:endParaRPr>
                    </a:p>
                    <a:p>
                      <a:r>
                        <a:rPr lang="en-US" sz="900" b="0" dirty="0">
                          <a:solidFill>
                            <a:schemeClr val="tx1"/>
                          </a:solidFill>
                        </a:rPr>
                        <a:t>  </a:t>
                      </a:r>
                      <a:endParaRPr lang="en-GB" sz="9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900" b="0" i="0" kern="1200" dirty="0">
                          <a:solidFill>
                            <a:schemeClr val="dk1"/>
                          </a:solidFill>
                          <a:effectLst/>
                          <a:latin typeface="+mn-lt"/>
                          <a:ea typeface="+mn-ea"/>
                          <a:cs typeface="+mn-cs"/>
                        </a:rPr>
                        <a:t>Anxiety Care UK is a Community </a:t>
                      </a:r>
                      <a:r>
                        <a:rPr lang="en-US" sz="900" b="0" i="0" kern="1200" dirty="0" err="1">
                          <a:solidFill>
                            <a:schemeClr val="dk1"/>
                          </a:solidFill>
                          <a:effectLst/>
                          <a:latin typeface="+mn-lt"/>
                          <a:ea typeface="+mn-ea"/>
                          <a:cs typeface="+mn-cs"/>
                        </a:rPr>
                        <a:t>Organisation</a:t>
                      </a:r>
                      <a:r>
                        <a:rPr lang="en-US" sz="900" b="0" i="0" kern="1200" dirty="0">
                          <a:solidFill>
                            <a:schemeClr val="dk1"/>
                          </a:solidFill>
                          <a:effectLst/>
                          <a:latin typeface="+mn-lt"/>
                          <a:ea typeface="+mn-ea"/>
                          <a:cs typeface="+mn-cs"/>
                        </a:rPr>
                        <a:t> based in </a:t>
                      </a:r>
                      <a:r>
                        <a:rPr lang="en-US" sz="900" b="0" i="0" kern="1200" dirty="0" err="1">
                          <a:solidFill>
                            <a:schemeClr val="dk1"/>
                          </a:solidFill>
                          <a:effectLst/>
                          <a:latin typeface="+mn-lt"/>
                          <a:ea typeface="+mn-ea"/>
                          <a:cs typeface="+mn-cs"/>
                        </a:rPr>
                        <a:t>Redbridge</a:t>
                      </a:r>
                      <a:r>
                        <a:rPr lang="en-US" sz="900" b="0" i="0" kern="1200" dirty="0">
                          <a:solidFill>
                            <a:schemeClr val="dk1"/>
                          </a:solidFill>
                          <a:effectLst/>
                          <a:latin typeface="+mn-lt"/>
                          <a:ea typeface="+mn-ea"/>
                          <a:cs typeface="+mn-cs"/>
                        </a:rPr>
                        <a:t>, East London, run by trained volunteer Recovery Support Workers. We provide a variety of services, helping people to recover from anxiety. We hope that through our Recovery Groups, Workshops, Email, Counselling, E-Counselling and Outreach Services, together with a range of literature, we can help you to understand anxiety and guide you towards recovery.</a:t>
                      </a:r>
                      <a:endParaRPr lang="en-GB"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75931247"/>
                  </a:ext>
                </a:extLst>
              </a:tr>
              <a:tr h="370840">
                <a:tc>
                  <a:txBody>
                    <a:bodyPr/>
                    <a:lstStyle/>
                    <a:p>
                      <a:r>
                        <a:rPr lang="en-US" sz="900" b="1" dirty="0">
                          <a:solidFill>
                            <a:schemeClr val="tx1"/>
                          </a:solidFill>
                        </a:rPr>
                        <a:t>No Panic</a:t>
                      </a:r>
                      <a:endParaRPr lang="en-GB" sz="9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900" b="0" i="0" kern="1200" dirty="0">
                          <a:solidFill>
                            <a:schemeClr val="dk1"/>
                          </a:solidFill>
                          <a:effectLst/>
                          <a:latin typeface="+mn-lt"/>
                          <a:ea typeface="+mn-ea"/>
                          <a:cs typeface="+mn-cs"/>
                        </a:rPr>
                        <a:t>Youth Helpline 0330 606 1174 for 13–20-year-olds</a:t>
                      </a:r>
                      <a:br>
                        <a:rPr lang="en-US" sz="900" dirty="0"/>
                      </a:br>
                      <a:r>
                        <a:rPr lang="en-US" sz="900" b="0" i="0" kern="1200" dirty="0">
                          <a:solidFill>
                            <a:schemeClr val="dk1"/>
                          </a:solidFill>
                          <a:effectLst/>
                          <a:latin typeface="+mn-lt"/>
                          <a:ea typeface="+mn-ea"/>
                          <a:cs typeface="+mn-cs"/>
                        </a:rPr>
                        <a:t>Everyday 10am - 10pm</a:t>
                      </a:r>
                      <a:br>
                        <a:rPr lang="en-US" sz="900" dirty="0"/>
                      </a:br>
                      <a:r>
                        <a:rPr lang="en-US" sz="900" b="0" i="0" kern="1200" dirty="0">
                          <a:solidFill>
                            <a:schemeClr val="dk1"/>
                          </a:solidFill>
                          <a:effectLst/>
                          <a:latin typeface="+mn-lt"/>
                          <a:ea typeface="+mn-ea"/>
                          <a:cs typeface="+mn-cs"/>
                        </a:rPr>
                        <a:t>Charge: 5p a minute + your access charge</a:t>
                      </a:r>
                      <a:br>
                        <a:rPr lang="en-US" sz="900" dirty="0"/>
                      </a:br>
                      <a:r>
                        <a:rPr lang="en-US" sz="900" b="0" i="0" kern="1200" dirty="0">
                          <a:solidFill>
                            <a:schemeClr val="dk1"/>
                          </a:solidFill>
                          <a:effectLst/>
                          <a:latin typeface="+mn-lt"/>
                          <a:ea typeface="+mn-ea"/>
                          <a:cs typeface="+mn-cs"/>
                        </a:rPr>
                        <a:t>Email: </a:t>
                      </a:r>
                      <a:r>
                        <a:rPr lang="en-US" sz="900" b="0" i="0" kern="1200" dirty="0">
                          <a:solidFill>
                            <a:schemeClr val="dk1"/>
                          </a:solidFill>
                          <a:effectLst/>
                          <a:latin typeface="+mn-lt"/>
                          <a:ea typeface="+mn-ea"/>
                          <a:cs typeface="+mn-cs"/>
                          <a:hlinkClick r:id="rId7"/>
                        </a:rPr>
                        <a:t>sarah@nopanic.org.uk</a:t>
                      </a:r>
                      <a:endParaRPr lang="en-GB" sz="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900" b="0" i="0" kern="1200" dirty="0">
                          <a:solidFill>
                            <a:schemeClr val="dk1"/>
                          </a:solidFill>
                          <a:effectLst/>
                          <a:latin typeface="+mn-lt"/>
                          <a:ea typeface="+mn-ea"/>
                          <a:cs typeface="+mn-cs"/>
                        </a:rPr>
                        <a:t>No Panic is a registered charity which helps people who suffer from Panic Attacks, Phobias, Obsessive Compulsive Disorders and other related anxiety disorders including those people who are trying to give up tranquillizers.  No Panic also provides support for the </a:t>
                      </a:r>
                      <a:r>
                        <a:rPr lang="en-US" sz="900" b="0" i="0" kern="1200" dirty="0" err="1">
                          <a:solidFill>
                            <a:schemeClr val="dk1"/>
                          </a:solidFill>
                          <a:effectLst/>
                          <a:latin typeface="+mn-lt"/>
                          <a:ea typeface="+mn-ea"/>
                          <a:cs typeface="+mn-cs"/>
                        </a:rPr>
                        <a:t>carers</a:t>
                      </a:r>
                      <a:r>
                        <a:rPr lang="en-US" sz="900" b="0" i="0" kern="1200" dirty="0">
                          <a:solidFill>
                            <a:schemeClr val="dk1"/>
                          </a:solidFill>
                          <a:effectLst/>
                          <a:latin typeface="+mn-lt"/>
                          <a:ea typeface="+mn-ea"/>
                          <a:cs typeface="+mn-cs"/>
                        </a:rPr>
                        <a:t> of people who suffer from anxiety disorders.</a:t>
                      </a:r>
                      <a:endParaRPr lang="en-GB"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6844785"/>
                  </a:ext>
                </a:extLst>
              </a:tr>
              <a:tr h="302038">
                <a:tc gridSpan="3">
                  <a:txBody>
                    <a:bodyPr/>
                    <a:lstStyle/>
                    <a:p>
                      <a:r>
                        <a:rPr lang="en-US" sz="1050" b="1" dirty="0">
                          <a:solidFill>
                            <a:schemeClr val="tx1"/>
                          </a:solidFill>
                        </a:rPr>
                        <a:t>SELF-HARM</a:t>
                      </a:r>
                      <a:endParaRPr lang="en-GB" sz="105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09448555"/>
                  </a:ext>
                </a:extLst>
              </a:tr>
              <a:tr h="370840">
                <a:tc>
                  <a:txBody>
                    <a:bodyPr/>
                    <a:lstStyle/>
                    <a:p>
                      <a:r>
                        <a:rPr lang="en-US" sz="900" b="1" dirty="0">
                          <a:solidFill>
                            <a:schemeClr val="tx1"/>
                          </a:solidFill>
                        </a:rPr>
                        <a:t>Harmless</a:t>
                      </a:r>
                      <a:endParaRPr lang="en-GB" sz="9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900" b="0" dirty="0">
                          <a:solidFill>
                            <a:schemeClr val="tx1"/>
                          </a:solidFill>
                          <a:hlinkClick r:id="rId8"/>
                        </a:rPr>
                        <a:t>https://harmless.org.uk/</a:t>
                      </a:r>
                      <a:r>
                        <a:rPr lang="en-GB" sz="900" b="0" dirty="0">
                          <a:solidFill>
                            <a:schemeClr val="tx1"/>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900" b="0" i="0" kern="1200" dirty="0">
                          <a:solidFill>
                            <a:schemeClr val="dk1"/>
                          </a:solidFill>
                          <a:effectLst/>
                          <a:latin typeface="+mn-lt"/>
                          <a:ea typeface="+mn-ea"/>
                          <a:cs typeface="+mn-cs"/>
                        </a:rPr>
                        <a:t>Harmless is a user-led </a:t>
                      </a:r>
                      <a:r>
                        <a:rPr lang="en-US" sz="900" b="0" i="0" kern="1200" dirty="0" err="1">
                          <a:solidFill>
                            <a:schemeClr val="dk1"/>
                          </a:solidFill>
                          <a:effectLst/>
                          <a:latin typeface="+mn-lt"/>
                          <a:ea typeface="+mn-ea"/>
                          <a:cs typeface="+mn-cs"/>
                        </a:rPr>
                        <a:t>organisation</a:t>
                      </a:r>
                      <a:r>
                        <a:rPr lang="en-US" sz="900" b="0" i="0" kern="1200" dirty="0">
                          <a:solidFill>
                            <a:schemeClr val="dk1"/>
                          </a:solidFill>
                          <a:effectLst/>
                          <a:latin typeface="+mn-lt"/>
                          <a:ea typeface="+mn-ea"/>
                          <a:cs typeface="+mn-cs"/>
                        </a:rPr>
                        <a:t> that provides a range of services about self-harm and suicide prevention including support, information, training and consultancy to people who self-harm, their friends and families and professionals and those at risk of suicide.</a:t>
                      </a:r>
                      <a:endParaRPr lang="en-GB"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5989586"/>
                  </a:ext>
                </a:extLst>
              </a:tr>
              <a:tr h="370840">
                <a:tc>
                  <a:txBody>
                    <a:bodyPr/>
                    <a:lstStyle/>
                    <a:p>
                      <a:r>
                        <a:rPr lang="en-US" sz="900" b="1" dirty="0">
                          <a:solidFill>
                            <a:schemeClr val="tx1"/>
                          </a:solidFill>
                        </a:rPr>
                        <a:t>NSHN</a:t>
                      </a:r>
                      <a:endParaRPr lang="en-GB" sz="9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900" b="0" dirty="0">
                          <a:solidFill>
                            <a:schemeClr val="tx1"/>
                          </a:solidFill>
                          <a:hlinkClick r:id="rId9"/>
                        </a:rPr>
                        <a:t>https://www.nshn.co.uk/</a:t>
                      </a:r>
                      <a:r>
                        <a:rPr lang="en-GB" sz="900" b="0" dirty="0">
                          <a:solidFill>
                            <a:schemeClr val="tx1"/>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900" b="0" i="0" kern="1200" dirty="0">
                          <a:solidFill>
                            <a:schemeClr val="dk1"/>
                          </a:solidFill>
                          <a:effectLst/>
                          <a:latin typeface="+mn-lt"/>
                          <a:ea typeface="+mn-ea"/>
                          <a:cs typeface="+mn-cs"/>
                        </a:rPr>
                        <a:t>The forum provides crisis support, information and resources, advice, discussions and distractions.</a:t>
                      </a:r>
                      <a:endParaRPr lang="en-GB"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32404451"/>
                  </a:ext>
                </a:extLst>
              </a:tr>
              <a:tr h="297007">
                <a:tc gridSpan="3">
                  <a:txBody>
                    <a:bodyPr/>
                    <a:lstStyle/>
                    <a:p>
                      <a:r>
                        <a:rPr lang="en-US" sz="1050" b="1" dirty="0">
                          <a:solidFill>
                            <a:schemeClr val="tx1"/>
                          </a:solidFill>
                        </a:rPr>
                        <a:t>EATING DISORDERS</a:t>
                      </a:r>
                      <a:endParaRPr lang="en-GB" sz="105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sz="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76395978"/>
                  </a:ext>
                </a:extLst>
              </a:tr>
              <a:tr h="370840">
                <a:tc>
                  <a:txBody>
                    <a:bodyPr/>
                    <a:lstStyle/>
                    <a:p>
                      <a:r>
                        <a:rPr lang="en-US" sz="900" b="1" dirty="0">
                          <a:solidFill>
                            <a:schemeClr val="tx1"/>
                          </a:solidFill>
                        </a:rPr>
                        <a:t>Beat</a:t>
                      </a:r>
                      <a:endParaRPr lang="en-GB" sz="9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900" b="0" i="0" kern="1200" dirty="0">
                          <a:solidFill>
                            <a:schemeClr val="dk1"/>
                          </a:solidFill>
                          <a:effectLst/>
                          <a:latin typeface="+mn-lt"/>
                          <a:ea typeface="+mn-ea"/>
                          <a:cs typeface="+mn-cs"/>
                        </a:rPr>
                        <a:t>Helpline 0808 801 0677</a:t>
                      </a:r>
                      <a:br>
                        <a:rPr lang="en-US" sz="900" dirty="0"/>
                      </a:br>
                      <a:r>
                        <a:rPr lang="en-US" sz="900" b="0" i="0" kern="1200" dirty="0" err="1">
                          <a:solidFill>
                            <a:schemeClr val="dk1"/>
                          </a:solidFill>
                          <a:effectLst/>
                          <a:latin typeface="+mn-lt"/>
                          <a:ea typeface="+mn-ea"/>
                          <a:cs typeface="+mn-cs"/>
                        </a:rPr>
                        <a:t>Youthline</a:t>
                      </a:r>
                      <a:r>
                        <a:rPr lang="en-US" sz="900" b="0" i="0" kern="1200" dirty="0">
                          <a:solidFill>
                            <a:schemeClr val="dk1"/>
                          </a:solidFill>
                          <a:effectLst/>
                          <a:latin typeface="+mn-lt"/>
                          <a:ea typeface="+mn-ea"/>
                          <a:cs typeface="+mn-cs"/>
                        </a:rPr>
                        <a:t> 0808 801 0711</a:t>
                      </a:r>
                      <a:br>
                        <a:rPr lang="en-US" sz="900" dirty="0"/>
                      </a:br>
                      <a:r>
                        <a:rPr lang="en-US" sz="900" b="0" i="0" kern="1200" dirty="0" err="1">
                          <a:solidFill>
                            <a:schemeClr val="dk1"/>
                          </a:solidFill>
                          <a:effectLst/>
                          <a:latin typeface="+mn-lt"/>
                          <a:ea typeface="+mn-ea"/>
                          <a:cs typeface="+mn-cs"/>
                        </a:rPr>
                        <a:t>Studentline</a:t>
                      </a:r>
                      <a:r>
                        <a:rPr lang="en-US" sz="900" b="0" i="0" kern="1200" dirty="0">
                          <a:solidFill>
                            <a:schemeClr val="dk1"/>
                          </a:solidFill>
                          <a:effectLst/>
                          <a:latin typeface="+mn-lt"/>
                          <a:ea typeface="+mn-ea"/>
                          <a:cs typeface="+mn-cs"/>
                        </a:rPr>
                        <a:t> 0808 801 0811</a:t>
                      </a:r>
                      <a:br>
                        <a:rPr lang="en-US" sz="900" dirty="0"/>
                      </a:br>
                      <a:r>
                        <a:rPr lang="en-US" sz="900" b="0" i="0" kern="1200" dirty="0">
                          <a:solidFill>
                            <a:schemeClr val="dk1"/>
                          </a:solidFill>
                          <a:effectLst/>
                          <a:latin typeface="+mn-lt"/>
                          <a:ea typeface="+mn-ea"/>
                          <a:cs typeface="+mn-cs"/>
                        </a:rPr>
                        <a:t>Open 365 days a year from 12pm - 8pm during the week, and 4pm - 8pm on weekends and Bank Holidays.</a:t>
                      </a:r>
                      <a:endParaRPr lang="en-GB" sz="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900" b="0" i="0" kern="1200" dirty="0">
                          <a:solidFill>
                            <a:schemeClr val="dk1"/>
                          </a:solidFill>
                          <a:effectLst/>
                          <a:latin typeface="+mn-lt"/>
                          <a:ea typeface="+mn-ea"/>
                          <a:cs typeface="+mn-cs"/>
                        </a:rPr>
                        <a:t>Beat provides helplines for adults and young people offering support and information about eating disorders. These helplines are free to call from all phones.</a:t>
                      </a:r>
                    </a:p>
                    <a:p>
                      <a:r>
                        <a:rPr lang="en-GB" sz="900" dirty="0">
                          <a:solidFill>
                            <a:schemeClr val="tx1"/>
                          </a:solidFill>
                          <a:hlinkClick r:id="rId10"/>
                        </a:rPr>
                        <a:t>https://www.beateatingdisorders.org.uk/</a:t>
                      </a:r>
                      <a:r>
                        <a:rPr lang="en-GB" sz="900" dirty="0">
                          <a:solidFill>
                            <a:schemeClr val="tx1"/>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76030920"/>
                  </a:ext>
                </a:extLst>
              </a:tr>
              <a:tr h="370840">
                <a:tc>
                  <a:txBody>
                    <a:bodyPr/>
                    <a:lstStyle/>
                    <a:p>
                      <a:r>
                        <a:rPr lang="en-US" sz="900" b="1" dirty="0" err="1">
                          <a:solidFill>
                            <a:schemeClr val="tx1"/>
                          </a:solidFill>
                        </a:rPr>
                        <a:t>Syeda</a:t>
                      </a:r>
                      <a:endParaRPr lang="en-GB" sz="9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900" b="0" i="0" kern="1200" dirty="0" err="1">
                          <a:solidFill>
                            <a:schemeClr val="dk1"/>
                          </a:solidFill>
                          <a:effectLst/>
                          <a:latin typeface="+mn-lt"/>
                          <a:ea typeface="+mn-ea"/>
                          <a:cs typeface="+mn-cs"/>
                        </a:rPr>
                        <a:t>Syeda</a:t>
                      </a:r>
                      <a:r>
                        <a:rPr lang="en-US" sz="900" b="0" i="0" kern="1200" dirty="0">
                          <a:solidFill>
                            <a:schemeClr val="dk1"/>
                          </a:solidFill>
                          <a:effectLst/>
                          <a:latin typeface="+mn-lt"/>
                          <a:ea typeface="+mn-ea"/>
                          <a:cs typeface="+mn-cs"/>
                        </a:rPr>
                        <a:t> is the South Yorkshire Eating Disorders Association and is a support service for those with eating disorders and their </a:t>
                      </a:r>
                      <a:r>
                        <a:rPr lang="en-US" sz="900" b="0" i="0" kern="1200" dirty="0" err="1">
                          <a:solidFill>
                            <a:schemeClr val="dk1"/>
                          </a:solidFill>
                          <a:effectLst/>
                          <a:latin typeface="+mn-lt"/>
                          <a:ea typeface="+mn-ea"/>
                          <a:cs typeface="+mn-cs"/>
                        </a:rPr>
                        <a:t>carers</a:t>
                      </a:r>
                      <a:r>
                        <a:rPr lang="en-US" sz="900" b="0" i="0" kern="1200" dirty="0">
                          <a:solidFill>
                            <a:schemeClr val="dk1"/>
                          </a:solidFill>
                          <a:effectLst/>
                          <a:latin typeface="+mn-lt"/>
                          <a:ea typeface="+mn-ea"/>
                          <a:cs typeface="+mn-cs"/>
                        </a:rPr>
                        <a:t>. </a:t>
                      </a:r>
                      <a:r>
                        <a:rPr lang="en-US" sz="900" b="0" i="0" kern="1200">
                          <a:solidFill>
                            <a:schemeClr val="dk1"/>
                          </a:solidFill>
                          <a:effectLst/>
                          <a:latin typeface="+mn-lt"/>
                          <a:ea typeface="+mn-ea"/>
                          <a:cs typeface="+mn-cs"/>
                          <a:hlinkClick r:id="rId11"/>
                        </a:rPr>
                        <a:t>https://www.syeda.org.uk/</a:t>
                      </a:r>
                      <a:r>
                        <a:rPr lang="en-US" sz="900" b="0" i="0" kern="1200">
                          <a:solidFill>
                            <a:schemeClr val="dk1"/>
                          </a:solidFill>
                          <a:effectLst/>
                          <a:latin typeface="+mn-lt"/>
                          <a:ea typeface="+mn-ea"/>
                          <a:cs typeface="+mn-cs"/>
                        </a:rPr>
                        <a:t> </a:t>
                      </a:r>
                      <a:endParaRPr lang="en-GB"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55775493"/>
                  </a:ext>
                </a:extLst>
              </a:tr>
            </a:tbl>
          </a:graphicData>
        </a:graphic>
      </p:graphicFrame>
    </p:spTree>
    <p:extLst>
      <p:ext uri="{BB962C8B-B14F-4D97-AF65-F5344CB8AC3E}">
        <p14:creationId xmlns:p14="http://schemas.microsoft.com/office/powerpoint/2010/main" val="18977773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0EE806E-2826-4E1C-9483-C46DFA04F759}"/>
              </a:ext>
            </a:extLst>
          </p:cNvPr>
          <p:cNvSpPr>
            <a:spLocks noGrp="1"/>
          </p:cNvSpPr>
          <p:nvPr>
            <p:ph type="title"/>
          </p:nvPr>
        </p:nvSpPr>
        <p:spPr>
          <a:xfrm>
            <a:off x="731671" y="1"/>
            <a:ext cx="10515600" cy="640640"/>
          </a:xfrm>
        </p:spPr>
        <p:txBody>
          <a:bodyPr>
            <a:normAutofit/>
          </a:bodyPr>
          <a:lstStyle/>
          <a:p>
            <a:r>
              <a:rPr lang="en-US" sz="2800" dirty="0"/>
              <a:t>Further advice</a:t>
            </a:r>
            <a:endParaRPr lang="en-GB" sz="2800" dirty="0"/>
          </a:p>
        </p:txBody>
      </p:sp>
      <p:graphicFrame>
        <p:nvGraphicFramePr>
          <p:cNvPr id="7" name="Table 7">
            <a:extLst>
              <a:ext uri="{FF2B5EF4-FFF2-40B4-BE49-F238E27FC236}">
                <a16:creationId xmlns:a16="http://schemas.microsoft.com/office/drawing/2014/main" id="{33BA0D49-FE44-461C-98F5-64169B8E9711}"/>
              </a:ext>
            </a:extLst>
          </p:cNvPr>
          <p:cNvGraphicFramePr>
            <a:graphicFrameLocks noGrp="1"/>
          </p:cNvGraphicFramePr>
          <p:nvPr>
            <p:ph idx="1"/>
            <p:extLst>
              <p:ext uri="{D42A27DB-BD31-4B8C-83A1-F6EECF244321}">
                <p14:modId xmlns:p14="http://schemas.microsoft.com/office/powerpoint/2010/main" val="459843238"/>
              </p:ext>
            </p:extLst>
          </p:nvPr>
        </p:nvGraphicFramePr>
        <p:xfrm>
          <a:off x="232298" y="520609"/>
          <a:ext cx="11727404" cy="5526071"/>
        </p:xfrm>
        <a:graphic>
          <a:graphicData uri="http://schemas.openxmlformats.org/drawingml/2006/table">
            <a:tbl>
              <a:tblPr firstRow="1" bandRow="1">
                <a:tableStyleId>{5C22544A-7EE6-4342-B048-85BDC9FD1C3A}</a:tableStyleId>
              </a:tblPr>
              <a:tblGrid>
                <a:gridCol w="1606860">
                  <a:extLst>
                    <a:ext uri="{9D8B030D-6E8A-4147-A177-3AD203B41FA5}">
                      <a16:colId xmlns:a16="http://schemas.microsoft.com/office/drawing/2014/main" val="3584313923"/>
                    </a:ext>
                  </a:extLst>
                </a:gridCol>
                <a:gridCol w="1970842">
                  <a:extLst>
                    <a:ext uri="{9D8B030D-6E8A-4147-A177-3AD203B41FA5}">
                      <a16:colId xmlns:a16="http://schemas.microsoft.com/office/drawing/2014/main" val="2158730410"/>
                    </a:ext>
                  </a:extLst>
                </a:gridCol>
                <a:gridCol w="8149702">
                  <a:extLst>
                    <a:ext uri="{9D8B030D-6E8A-4147-A177-3AD203B41FA5}">
                      <a16:colId xmlns:a16="http://schemas.microsoft.com/office/drawing/2014/main" val="2080192273"/>
                    </a:ext>
                  </a:extLst>
                </a:gridCol>
              </a:tblGrid>
              <a:tr h="296137">
                <a:tc gridSpan="3">
                  <a:txBody>
                    <a:bodyPr/>
                    <a:lstStyle/>
                    <a:p>
                      <a:r>
                        <a:rPr lang="en-US" sz="1050" b="1" dirty="0">
                          <a:solidFill>
                            <a:schemeClr val="tx1"/>
                          </a:solidFill>
                        </a:rPr>
                        <a:t>GENERAL HELPLINES</a:t>
                      </a:r>
                      <a:endParaRPr lang="en-GB" sz="105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58487511"/>
                  </a:ext>
                </a:extLst>
              </a:tr>
              <a:tr h="370840">
                <a:tc>
                  <a:txBody>
                    <a:bodyPr/>
                    <a:lstStyle/>
                    <a:p>
                      <a:r>
                        <a:rPr lang="en-US" sz="900" b="1" dirty="0">
                          <a:solidFill>
                            <a:schemeClr val="tx1"/>
                          </a:solidFill>
                        </a:rPr>
                        <a:t>Gingerbread</a:t>
                      </a:r>
                      <a:endParaRPr lang="en-GB" sz="9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900" b="0" i="0" u="none" strike="noStrike" kern="1200" dirty="0">
                          <a:solidFill>
                            <a:schemeClr val="dk1"/>
                          </a:solidFill>
                          <a:effectLst/>
                          <a:latin typeface="+mn-lt"/>
                          <a:ea typeface="+mn-ea"/>
                          <a:cs typeface="+mn-cs"/>
                        </a:rPr>
                        <a:t>Phone: </a:t>
                      </a:r>
                      <a:r>
                        <a:rPr lang="en-US" sz="900" b="0" i="0" u="none" strike="noStrike" kern="1200" dirty="0">
                          <a:solidFill>
                            <a:schemeClr val="dk1"/>
                          </a:solidFill>
                          <a:effectLst/>
                          <a:latin typeface="+mn-lt"/>
                          <a:ea typeface="+mn-ea"/>
                          <a:cs typeface="+mn-cs"/>
                          <a:hlinkClick r:id="rId3"/>
                        </a:rPr>
                        <a:t>0808 802 0925</a:t>
                      </a:r>
                      <a:r>
                        <a:rPr lang="en-US" sz="900" b="0" i="0" u="none" strike="noStrike" kern="1200" dirty="0">
                          <a:solidFill>
                            <a:schemeClr val="dk1"/>
                          </a:solidFill>
                          <a:effectLst/>
                          <a:latin typeface="+mn-lt"/>
                          <a:ea typeface="+mn-ea"/>
                          <a:cs typeface="+mn-cs"/>
                        </a:rPr>
                        <a:t> </a:t>
                      </a:r>
                    </a:p>
                    <a:p>
                      <a:r>
                        <a:rPr lang="en-US" sz="900" b="0" i="0" u="none" strike="noStrike" kern="1200" dirty="0">
                          <a:solidFill>
                            <a:schemeClr val="dk1"/>
                          </a:solidFill>
                          <a:effectLst/>
                          <a:latin typeface="+mn-lt"/>
                          <a:ea typeface="+mn-ea"/>
                          <a:cs typeface="+mn-cs"/>
                        </a:rPr>
                        <a:t>Opening times: 10am - 6pm, Mondays; 10am - 1pm and 5 - 7pm, Wednesdays; 10am - 4pm, Tuesdays, Thursdays and Fridays</a:t>
                      </a:r>
                    </a:p>
                    <a:p>
                      <a:endParaRPr lang="en-GB"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900" dirty="0">
                          <a:solidFill>
                            <a:schemeClr val="tx1"/>
                          </a:solidFill>
                        </a:rPr>
                        <a:t>Provides support and advice for single parents in England and Wales. </a:t>
                      </a:r>
                      <a:r>
                        <a:rPr lang="en-US" sz="900" dirty="0">
                          <a:solidFill>
                            <a:schemeClr val="tx1"/>
                          </a:solidFill>
                          <a:hlinkClick r:id="rId4"/>
                        </a:rPr>
                        <a:t>https://www.gingerbread.org.uk/</a:t>
                      </a:r>
                      <a:r>
                        <a:rPr lang="en-US" sz="900" dirty="0">
                          <a:solidFill>
                            <a:schemeClr val="tx1"/>
                          </a:solidFill>
                        </a:rPr>
                        <a:t> </a:t>
                      </a:r>
                      <a:endParaRPr lang="en-GB"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7427614"/>
                  </a:ext>
                </a:extLst>
              </a:tr>
              <a:tr h="370840">
                <a:tc>
                  <a:txBody>
                    <a:bodyPr/>
                    <a:lstStyle/>
                    <a:p>
                      <a:r>
                        <a:rPr lang="en-US" sz="900" b="1" dirty="0">
                          <a:solidFill>
                            <a:schemeClr val="tx1"/>
                          </a:solidFill>
                        </a:rPr>
                        <a:t>Family Line</a:t>
                      </a:r>
                      <a:endParaRPr lang="en-GB" sz="9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900" b="0" i="0" u="none" strike="noStrike" kern="1200" dirty="0">
                          <a:solidFill>
                            <a:schemeClr val="dk1"/>
                          </a:solidFill>
                          <a:effectLst/>
                          <a:latin typeface="+mn-lt"/>
                          <a:ea typeface="+mn-ea"/>
                          <a:cs typeface="+mn-cs"/>
                        </a:rPr>
                        <a:t>Phone: </a:t>
                      </a:r>
                      <a:r>
                        <a:rPr lang="en-US" sz="900" b="0" i="0" u="none" strike="noStrike" kern="1200" dirty="0">
                          <a:solidFill>
                            <a:schemeClr val="dk1"/>
                          </a:solidFill>
                          <a:effectLst/>
                          <a:latin typeface="+mn-lt"/>
                          <a:ea typeface="+mn-ea"/>
                          <a:cs typeface="+mn-cs"/>
                          <a:hlinkClick r:id="rId5"/>
                        </a:rPr>
                        <a:t>0808 802 6666</a:t>
                      </a:r>
                      <a:r>
                        <a:rPr lang="en-US" sz="900" b="0" i="0" u="none" strike="noStrike" kern="1200" dirty="0">
                          <a:solidFill>
                            <a:schemeClr val="dk1"/>
                          </a:solidFill>
                          <a:effectLst/>
                          <a:latin typeface="+mn-lt"/>
                          <a:ea typeface="+mn-ea"/>
                          <a:cs typeface="+mn-cs"/>
                        </a:rPr>
                        <a:t> </a:t>
                      </a:r>
                    </a:p>
                    <a:p>
                      <a:r>
                        <a:rPr lang="en-US" sz="900" b="0" i="0" u="none" strike="noStrike" kern="1200" dirty="0">
                          <a:solidFill>
                            <a:schemeClr val="dk1"/>
                          </a:solidFill>
                          <a:effectLst/>
                          <a:latin typeface="+mn-lt"/>
                          <a:ea typeface="+mn-ea"/>
                          <a:cs typeface="+mn-cs"/>
                        </a:rPr>
                        <a:t>Text: </a:t>
                      </a:r>
                      <a:r>
                        <a:rPr lang="en-US" sz="900" b="0" i="0" u="none" strike="noStrike" kern="1200" dirty="0">
                          <a:solidFill>
                            <a:schemeClr val="dk1"/>
                          </a:solidFill>
                          <a:effectLst/>
                          <a:latin typeface="+mn-lt"/>
                          <a:ea typeface="+mn-ea"/>
                          <a:cs typeface="+mn-cs"/>
                          <a:hlinkClick r:id="rId6"/>
                        </a:rPr>
                        <a:t>07537 404 282</a:t>
                      </a:r>
                      <a:r>
                        <a:rPr lang="en-US" sz="900" b="0" i="0" u="none" strike="noStrike" kern="1200" dirty="0">
                          <a:solidFill>
                            <a:schemeClr val="dk1"/>
                          </a:solidFill>
                          <a:effectLst/>
                          <a:latin typeface="+mn-lt"/>
                          <a:ea typeface="+mn-ea"/>
                          <a:cs typeface="+mn-cs"/>
                        </a:rPr>
                        <a:t> </a:t>
                      </a:r>
                    </a:p>
                    <a:p>
                      <a:r>
                        <a:rPr lang="en-US" sz="900" b="0" i="0" u="none" strike="noStrike" kern="1200" dirty="0">
                          <a:solidFill>
                            <a:schemeClr val="dk1"/>
                          </a:solidFill>
                          <a:effectLst/>
                          <a:latin typeface="+mn-lt"/>
                          <a:ea typeface="+mn-ea"/>
                          <a:cs typeface="+mn-cs"/>
                        </a:rPr>
                        <a:t>Email: </a:t>
                      </a:r>
                      <a:r>
                        <a:rPr lang="en-US" sz="900" b="0" i="0" u="none" strike="noStrike" kern="1200" dirty="0">
                          <a:solidFill>
                            <a:schemeClr val="dk1"/>
                          </a:solidFill>
                          <a:effectLst/>
                          <a:latin typeface="+mn-lt"/>
                          <a:ea typeface="+mn-ea"/>
                          <a:cs typeface="+mn-cs"/>
                          <a:hlinkClick r:id="rId7"/>
                        </a:rPr>
                        <a:t>familyline@family-action.org.uk</a:t>
                      </a:r>
                      <a:r>
                        <a:rPr lang="en-US" sz="900" b="0" i="0" u="none" strike="noStrike" kern="1200" dirty="0">
                          <a:solidFill>
                            <a:schemeClr val="dk1"/>
                          </a:solidFill>
                          <a:effectLst/>
                          <a:latin typeface="+mn-lt"/>
                          <a:ea typeface="+mn-ea"/>
                          <a:cs typeface="+mn-cs"/>
                        </a:rPr>
                        <a:t> </a:t>
                      </a:r>
                    </a:p>
                    <a:p>
                      <a:r>
                        <a:rPr lang="en-US" sz="900" b="0" i="0" u="none" strike="noStrike" kern="1200" dirty="0">
                          <a:solidFill>
                            <a:schemeClr val="dk1"/>
                          </a:solidFill>
                          <a:effectLst/>
                          <a:latin typeface="+mn-lt"/>
                          <a:ea typeface="+mn-ea"/>
                          <a:cs typeface="+mn-cs"/>
                        </a:rPr>
                        <a:t>Opening times: 9am - 9pm, Monday - Friday</a:t>
                      </a:r>
                    </a:p>
                    <a:p>
                      <a:endParaRPr lang="en-GB" sz="9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900" b="0" i="0" u="none" strike="noStrike" kern="1200" dirty="0">
                          <a:solidFill>
                            <a:schemeClr val="dk1"/>
                          </a:solidFill>
                          <a:effectLst/>
                          <a:latin typeface="+mn-lt"/>
                          <a:ea typeface="+mn-ea"/>
                          <a:cs typeface="+mn-cs"/>
                        </a:rPr>
                        <a:t>Provides information and support around family issues, as well as longer-term help through Befrienders and Counsellors. </a:t>
                      </a:r>
                      <a:r>
                        <a:rPr lang="en-US" sz="900" b="0" i="0" u="none" strike="noStrike" kern="1200" dirty="0">
                          <a:solidFill>
                            <a:schemeClr val="dk1"/>
                          </a:solidFill>
                          <a:effectLst/>
                          <a:latin typeface="+mn-lt"/>
                          <a:ea typeface="+mn-ea"/>
                          <a:cs typeface="+mn-cs"/>
                          <a:hlinkClick r:id="rId8"/>
                        </a:rPr>
                        <a:t>https://www.family-action.org.uk/what-we-do/children-families/familyline/</a:t>
                      </a:r>
                      <a:r>
                        <a:rPr lang="en-US" sz="900" b="0" i="0" u="none" strike="noStrike" kern="1200" dirty="0">
                          <a:solidFill>
                            <a:schemeClr val="dk1"/>
                          </a:solidFill>
                          <a:effectLst/>
                          <a:latin typeface="+mn-lt"/>
                          <a:ea typeface="+mn-ea"/>
                          <a:cs typeface="+mn-cs"/>
                        </a:rPr>
                        <a:t> </a:t>
                      </a:r>
                      <a:endParaRPr lang="en-GB" sz="9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03687138"/>
                  </a:ext>
                </a:extLst>
              </a:tr>
              <a:tr h="370840">
                <a:tc>
                  <a:txBody>
                    <a:bodyPr/>
                    <a:lstStyle/>
                    <a:p>
                      <a:r>
                        <a:rPr lang="en-US" sz="900" b="1" dirty="0" err="1">
                          <a:solidFill>
                            <a:schemeClr val="tx1"/>
                          </a:solidFill>
                        </a:rPr>
                        <a:t>ChatHealth</a:t>
                      </a:r>
                      <a:endParaRPr lang="en-GB" sz="9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900" dirty="0">
                          <a:solidFill>
                            <a:schemeClr val="tx1"/>
                          </a:solidFill>
                        </a:rPr>
                        <a:t>TEXT</a:t>
                      </a:r>
                    </a:p>
                    <a:p>
                      <a:r>
                        <a:rPr lang="en-US" sz="900" dirty="0">
                          <a:solidFill>
                            <a:schemeClr val="tx1"/>
                          </a:solidFill>
                        </a:rPr>
                        <a:t>07480 635 443 to start a conversation</a:t>
                      </a:r>
                      <a:endParaRPr lang="en-GB"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900" dirty="0" err="1">
                          <a:solidFill>
                            <a:schemeClr val="tx1"/>
                          </a:solidFill>
                        </a:rPr>
                        <a:t>ChatHealth</a:t>
                      </a:r>
                      <a:r>
                        <a:rPr lang="en-US" sz="900" dirty="0">
                          <a:solidFill>
                            <a:schemeClr val="tx1"/>
                          </a:solidFill>
                        </a:rPr>
                        <a:t> (</a:t>
                      </a:r>
                      <a:r>
                        <a:rPr lang="en-US" sz="900" dirty="0" err="1">
                          <a:solidFill>
                            <a:schemeClr val="tx1"/>
                          </a:solidFill>
                        </a:rPr>
                        <a:t>Cambridgeshire</a:t>
                      </a:r>
                      <a:r>
                        <a:rPr lang="en-US" sz="900" dirty="0">
                          <a:solidFill>
                            <a:schemeClr val="tx1"/>
                          </a:solidFill>
                        </a:rPr>
                        <a:t> and Peterborough) provides an alternative way for young people to engage with school nurses on topics including relationship advice, healthy eating, smoking cessation, bullying and exam stress.  </a:t>
                      </a:r>
                      <a:endParaRPr lang="en-GB"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60537192"/>
                  </a:ext>
                </a:extLst>
              </a:tr>
              <a:tr h="370840">
                <a:tc>
                  <a:txBody>
                    <a:bodyPr/>
                    <a:lstStyle/>
                    <a:p>
                      <a:endParaRPr lang="en-GB" sz="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34533038"/>
                  </a:ext>
                </a:extLst>
              </a:tr>
              <a:tr h="370840">
                <a:tc>
                  <a:txBody>
                    <a:bodyPr/>
                    <a:lstStyle/>
                    <a:p>
                      <a:endParaRPr lang="en-GB" sz="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05653889"/>
                  </a:ext>
                </a:extLst>
              </a:tr>
              <a:tr h="297254">
                <a:tc gridSpan="3">
                  <a:txBody>
                    <a:bodyPr/>
                    <a:lstStyle/>
                    <a:p>
                      <a:endParaRPr lang="en-GB" sz="105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30205333"/>
                  </a:ext>
                </a:extLst>
              </a:tr>
              <a:tr h="370840">
                <a:tc>
                  <a:txBody>
                    <a:bodyPr/>
                    <a:lstStyle/>
                    <a:p>
                      <a:endParaRPr lang="en-GB" sz="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16463742"/>
                  </a:ext>
                </a:extLst>
              </a:tr>
              <a:tr h="370840">
                <a:tc gridSpan="3">
                  <a:txBody>
                    <a:bodyPr/>
                    <a:lstStyle/>
                    <a:p>
                      <a:endParaRPr lang="en-GB" sz="105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09448555"/>
                  </a:ext>
                </a:extLst>
              </a:tr>
              <a:tr h="370840">
                <a:tc>
                  <a:txBody>
                    <a:bodyPr/>
                    <a:lstStyle/>
                    <a:p>
                      <a:endParaRPr lang="en-GB" sz="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5989586"/>
                  </a:ext>
                </a:extLst>
              </a:tr>
              <a:tr h="370840">
                <a:tc>
                  <a:txBody>
                    <a:bodyPr/>
                    <a:lstStyle/>
                    <a:p>
                      <a:endParaRPr lang="en-GB" sz="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32404451"/>
                  </a:ext>
                </a:extLst>
              </a:tr>
              <a:tr h="370840">
                <a:tc>
                  <a:txBody>
                    <a:bodyPr/>
                    <a:lstStyle/>
                    <a:p>
                      <a:endParaRPr lang="en-GB" sz="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76395978"/>
                  </a:ext>
                </a:extLst>
              </a:tr>
            </a:tbl>
          </a:graphicData>
        </a:graphic>
      </p:graphicFrame>
    </p:spTree>
    <p:extLst>
      <p:ext uri="{BB962C8B-B14F-4D97-AF65-F5344CB8AC3E}">
        <p14:creationId xmlns:p14="http://schemas.microsoft.com/office/powerpoint/2010/main" val="5621774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2B3A4-ACC6-4312-9963-B92A9E494029}"/>
              </a:ext>
            </a:extLst>
          </p:cNvPr>
          <p:cNvSpPr>
            <a:spLocks noGrp="1"/>
          </p:cNvSpPr>
          <p:nvPr>
            <p:ph type="title"/>
          </p:nvPr>
        </p:nvSpPr>
        <p:spPr>
          <a:xfrm>
            <a:off x="737535" y="0"/>
            <a:ext cx="10515600" cy="1325559"/>
          </a:xfrm>
        </p:spPr>
        <p:txBody>
          <a:bodyPr/>
          <a:lstStyle/>
          <a:p>
            <a:r>
              <a:rPr lang="en-US" dirty="0"/>
              <a:t>References</a:t>
            </a:r>
            <a:endParaRPr lang="en-GB" dirty="0"/>
          </a:p>
        </p:txBody>
      </p:sp>
      <p:sp>
        <p:nvSpPr>
          <p:cNvPr id="3" name="Content Placeholder 2">
            <a:extLst>
              <a:ext uri="{FF2B5EF4-FFF2-40B4-BE49-F238E27FC236}">
                <a16:creationId xmlns:a16="http://schemas.microsoft.com/office/drawing/2014/main" id="{0591E385-6BBF-4FE4-B851-60EF862C8F5C}"/>
              </a:ext>
            </a:extLst>
          </p:cNvPr>
          <p:cNvSpPr>
            <a:spLocks noGrp="1"/>
          </p:cNvSpPr>
          <p:nvPr>
            <p:ph idx="1"/>
          </p:nvPr>
        </p:nvSpPr>
        <p:spPr>
          <a:xfrm>
            <a:off x="838200" y="1325559"/>
            <a:ext cx="10515600" cy="4351336"/>
          </a:xfrm>
        </p:spPr>
        <p:txBody>
          <a:bodyPr>
            <a:normAutofit fontScale="92500" lnSpcReduction="20000"/>
          </a:bodyPr>
          <a:lstStyle/>
          <a:p>
            <a:r>
              <a:rPr lang="en-US" sz="1800" dirty="0"/>
              <a:t>Young Minds.org. The Mental Health Emergency.  How has the coronavirus pandemic impacted on our mental health. </a:t>
            </a:r>
            <a:r>
              <a:rPr lang="en-US" sz="1800" dirty="0">
                <a:hlinkClick r:id="rId3"/>
              </a:rPr>
              <a:t>https://www.mind.org.uk/media-a/5929/the-mental-health-emergency_a4_final.pdf</a:t>
            </a:r>
            <a:r>
              <a:rPr lang="en-US" sz="1800" dirty="0"/>
              <a:t>? </a:t>
            </a:r>
          </a:p>
          <a:p>
            <a:r>
              <a:rPr lang="en-US" sz="1800" dirty="0"/>
              <a:t>SCLD (June, 2020).  The Impact of Coronavirus on People with Learning </a:t>
            </a:r>
            <a:r>
              <a:rPr lang="en-US" sz="1800" dirty="0" err="1"/>
              <a:t>Disabilties</a:t>
            </a:r>
            <a:r>
              <a:rPr lang="en-US" sz="1800" dirty="0"/>
              <a:t> and their Parents, </a:t>
            </a:r>
            <a:r>
              <a:rPr lang="en-US" sz="1800" dirty="0" err="1"/>
              <a:t>Carers</a:t>
            </a:r>
            <a:r>
              <a:rPr lang="en-US" sz="1800" dirty="0"/>
              <a:t> and Supporters. </a:t>
            </a:r>
            <a:r>
              <a:rPr lang="en-US" sz="1800" dirty="0">
                <a:hlinkClick r:id="rId4"/>
              </a:rPr>
              <a:t>https://www.scld.org.uk/wp-content/uploads/2020/06/SCLD-Coronavirus-Report-FINAL.pdf</a:t>
            </a:r>
            <a:r>
              <a:rPr lang="en-US" sz="1800" dirty="0"/>
              <a:t> </a:t>
            </a:r>
          </a:p>
          <a:p>
            <a:r>
              <a:rPr lang="en-US" sz="1800" dirty="0"/>
              <a:t>Young Minds.org.  Supporting your child during the Coronavirus pandemic. </a:t>
            </a:r>
            <a:r>
              <a:rPr lang="en-US" sz="1800" dirty="0">
                <a:hlinkClick r:id="rId5"/>
              </a:rPr>
              <a:t>https://youngminds.org.uk/find-help/for-parents/supporting-your-child-during-the-coronavirus-pandemic/</a:t>
            </a:r>
            <a:endParaRPr lang="en-US" sz="1800" dirty="0"/>
          </a:p>
          <a:p>
            <a:r>
              <a:rPr lang="en-US" sz="1800" dirty="0" err="1"/>
              <a:t>Kooth</a:t>
            </a:r>
            <a:r>
              <a:rPr lang="en-US" sz="1800" dirty="0"/>
              <a:t>.  Your online mental health community.  </a:t>
            </a:r>
            <a:r>
              <a:rPr lang="en-US" sz="1800" dirty="0">
                <a:hlinkClick r:id="rId6"/>
              </a:rPr>
              <a:t>https://www.kooth.com/</a:t>
            </a:r>
            <a:endParaRPr lang="en-US" sz="1800" dirty="0"/>
          </a:p>
          <a:p>
            <a:r>
              <a:rPr lang="en-US" sz="1800" dirty="0"/>
              <a:t>Anna Freud (National Centre for Children and Families). </a:t>
            </a:r>
            <a:r>
              <a:rPr lang="en-US" sz="1800" dirty="0">
                <a:hlinkClick r:id="rId7"/>
              </a:rPr>
              <a:t>https://www.annafreud.org/parents-and-carers/</a:t>
            </a:r>
            <a:r>
              <a:rPr lang="en-US" sz="1800" dirty="0"/>
              <a:t> </a:t>
            </a:r>
          </a:p>
          <a:p>
            <a:r>
              <a:rPr lang="en-GB" sz="1800" dirty="0"/>
              <a:t>NSPCC.  Supporting Children &amp; Young People’s Mental  Health. </a:t>
            </a:r>
            <a:r>
              <a:rPr lang="en-GB" sz="1800" dirty="0">
                <a:hlinkClick r:id="rId8"/>
              </a:rPr>
              <a:t>https://learning.nspcc.org.uk/news/2020/april/supporting-children-young-people-mental-health</a:t>
            </a:r>
            <a:r>
              <a:rPr lang="en-GB" sz="1800" dirty="0"/>
              <a:t> </a:t>
            </a:r>
          </a:p>
          <a:p>
            <a:r>
              <a:rPr lang="en-GB" sz="1800" dirty="0"/>
              <a:t>The very well family.  How parents can deal with the stress of virtual education. </a:t>
            </a:r>
            <a:r>
              <a:rPr lang="en-GB" sz="1800" dirty="0">
                <a:hlinkClick r:id="rId9"/>
              </a:rPr>
              <a:t>https://www.verywellfamily.com/how-parents-can-deal-with-the-stress-of-virtual-education-5077955</a:t>
            </a:r>
            <a:r>
              <a:rPr lang="en-GB" sz="1800" dirty="0"/>
              <a:t> </a:t>
            </a:r>
          </a:p>
          <a:p>
            <a:r>
              <a:rPr lang="en-GB" sz="1800" dirty="0"/>
              <a:t>Stem4. Supporting positive mental health in teenagers. </a:t>
            </a:r>
            <a:r>
              <a:rPr lang="en-GB" sz="1800" dirty="0">
                <a:hlinkClick r:id="rId10"/>
              </a:rPr>
              <a:t>https://stem4.org.uk/</a:t>
            </a:r>
            <a:r>
              <a:rPr lang="en-GB" sz="1800" dirty="0"/>
              <a:t> </a:t>
            </a:r>
          </a:p>
          <a:p>
            <a:r>
              <a:rPr lang="en-GB" sz="1800" dirty="0"/>
              <a:t>Sweet, C. (2017). The Anxiety Journal.  </a:t>
            </a:r>
            <a:r>
              <a:rPr lang="en-GB" sz="1800" dirty="0" err="1"/>
              <a:t>London:Boxtree</a:t>
            </a:r>
            <a:endParaRPr lang="en-GB" sz="1800" dirty="0"/>
          </a:p>
          <a:p>
            <a:r>
              <a:rPr lang="en-GB" sz="1800" dirty="0" err="1"/>
              <a:t>Turus</a:t>
            </a:r>
            <a:r>
              <a:rPr lang="en-GB" sz="1800" dirty="0"/>
              <a:t> Learn (2021).  Mental Health Improvement, and prevention of self-harm and suicide. </a:t>
            </a:r>
            <a:r>
              <a:rPr lang="en-GB" sz="1800" dirty="0">
                <a:hlinkClick r:id="rId11"/>
              </a:rPr>
              <a:t>https://learn.nes.nhs.scot/33734/mental-health-improvement-and-prevention-of-self-harm-and-suicide/informed-level-resources</a:t>
            </a:r>
            <a:r>
              <a:rPr lang="en-GB" sz="1800" dirty="0"/>
              <a:t> </a:t>
            </a:r>
          </a:p>
        </p:txBody>
      </p:sp>
      <p:pic>
        <p:nvPicPr>
          <p:cNvPr id="4" name="Picture 6">
            <a:extLst>
              <a:ext uri="{FF2B5EF4-FFF2-40B4-BE49-F238E27FC236}">
                <a16:creationId xmlns:a16="http://schemas.microsoft.com/office/drawing/2014/main" id="{1DA20EB5-C091-410F-BBE3-A01EC68D9FF1}"/>
              </a:ext>
            </a:extLst>
          </p:cNvPr>
          <p:cNvPicPr>
            <a:picLocks noChangeAspect="1"/>
          </p:cNvPicPr>
          <p:nvPr/>
        </p:nvPicPr>
        <p:blipFill>
          <a:blip r:embed="rId12"/>
          <a:stretch>
            <a:fillRect/>
          </a:stretch>
        </p:blipFill>
        <p:spPr>
          <a:xfrm>
            <a:off x="11167238" y="5480106"/>
            <a:ext cx="1024762" cy="1381944"/>
          </a:xfrm>
          <a:prstGeom prst="rect">
            <a:avLst/>
          </a:prstGeom>
          <a:noFill/>
          <a:ln cap="flat">
            <a:noFill/>
          </a:ln>
        </p:spPr>
      </p:pic>
    </p:spTree>
    <p:extLst>
      <p:ext uri="{BB962C8B-B14F-4D97-AF65-F5344CB8AC3E}">
        <p14:creationId xmlns:p14="http://schemas.microsoft.com/office/powerpoint/2010/main" val="14955375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D6AD2-4AD7-4491-9326-9058251C3E79}"/>
              </a:ext>
            </a:extLst>
          </p:cNvPr>
          <p:cNvSpPr txBox="1">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832ECEB0-75AE-44B9-8CCB-58B2481A8BD6}"/>
              </a:ext>
            </a:extLst>
          </p:cNvPr>
          <p:cNvSpPr txBox="1">
            <a:spLocks noGrp="1"/>
          </p:cNvSpPr>
          <p:nvPr>
            <p:ph idx="1"/>
          </p:nvPr>
        </p:nvSpPr>
        <p:spPr/>
        <p:txBody>
          <a:bodyPr/>
          <a:lstStyle/>
          <a:p>
            <a:endParaRPr lang="en-GB"/>
          </a:p>
        </p:txBody>
      </p:sp>
      <p:grpSp>
        <p:nvGrpSpPr>
          <p:cNvPr id="4" name="Group 3">
            <a:extLst>
              <a:ext uri="{FF2B5EF4-FFF2-40B4-BE49-F238E27FC236}">
                <a16:creationId xmlns:a16="http://schemas.microsoft.com/office/drawing/2014/main" id="{95C528AD-C9FF-4A28-8432-37F8EF2E9377}"/>
              </a:ext>
            </a:extLst>
          </p:cNvPr>
          <p:cNvGrpSpPr/>
          <p:nvPr/>
        </p:nvGrpSpPr>
        <p:grpSpPr>
          <a:xfrm>
            <a:off x="0" y="0"/>
            <a:ext cx="12191996" cy="6858000"/>
            <a:chOff x="0" y="0"/>
            <a:chExt cx="12191996" cy="6858000"/>
          </a:xfrm>
        </p:grpSpPr>
        <p:sp>
          <p:nvSpPr>
            <p:cNvPr id="5" name="Rectangle 4">
              <a:extLst>
                <a:ext uri="{FF2B5EF4-FFF2-40B4-BE49-F238E27FC236}">
                  <a16:creationId xmlns:a16="http://schemas.microsoft.com/office/drawing/2014/main" id="{F84B3F83-B9C7-4960-A1C7-29ED3EEF064D}"/>
                </a:ext>
              </a:extLst>
            </p:cNvPr>
            <p:cNvSpPr/>
            <p:nvPr/>
          </p:nvSpPr>
          <p:spPr>
            <a:xfrm>
              <a:off x="0" y="0"/>
              <a:ext cx="12191996" cy="6858000"/>
            </a:xfrm>
            <a:prstGeom prst="rect">
              <a:avLst/>
            </a:prstGeom>
            <a:solidFill>
              <a:srgbClr val="0000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6" name="Picture 5">
              <a:extLst>
                <a:ext uri="{FF2B5EF4-FFF2-40B4-BE49-F238E27FC236}">
                  <a16:creationId xmlns:a16="http://schemas.microsoft.com/office/drawing/2014/main" id="{79355349-920C-4E9B-B785-11C74B1AB972}"/>
                </a:ext>
              </a:extLst>
            </p:cNvPr>
            <p:cNvPicPr>
              <a:picLocks noChangeAspect="1"/>
            </p:cNvPicPr>
            <p:nvPr/>
          </p:nvPicPr>
          <p:blipFill>
            <a:blip r:embed="rId3"/>
            <a:stretch>
              <a:fillRect/>
            </a:stretch>
          </p:blipFill>
          <p:spPr>
            <a:xfrm>
              <a:off x="10212403" y="4188418"/>
              <a:ext cx="1979593" cy="2669581"/>
            </a:xfrm>
            <a:prstGeom prst="rect">
              <a:avLst/>
            </a:prstGeom>
            <a:noFill/>
            <a:ln cap="flat">
              <a:noFill/>
            </a:ln>
          </p:spPr>
        </p:pic>
      </p:grpSp>
      <p:sp>
        <p:nvSpPr>
          <p:cNvPr id="7" name="TextBox 6">
            <a:extLst>
              <a:ext uri="{FF2B5EF4-FFF2-40B4-BE49-F238E27FC236}">
                <a16:creationId xmlns:a16="http://schemas.microsoft.com/office/drawing/2014/main" id="{C7B6912A-0615-40E4-A16F-9E593527D5C8}"/>
              </a:ext>
            </a:extLst>
          </p:cNvPr>
          <p:cNvSpPr txBox="1"/>
          <p:nvPr/>
        </p:nvSpPr>
        <p:spPr>
          <a:xfrm>
            <a:off x="2033945" y="2967335"/>
            <a:ext cx="7051432" cy="193899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dirty="0">
                <a:solidFill>
                  <a:schemeClr val="bg1"/>
                </a:solidFill>
                <a:latin typeface="Calibri"/>
              </a:rPr>
              <a:t>Any questions, or if you feel you need help and support with any issues you or your family may have, please do not hesitate to get in contact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dirty="0">
                <a:solidFill>
                  <a:schemeClr val="bg1"/>
                </a:solidFill>
                <a:uFillTx/>
                <a:latin typeface="Calibri"/>
                <a:hlinkClick r:id="rId4"/>
              </a:rPr>
              <a:t>office@marshfields-</a:t>
            </a:r>
            <a:r>
              <a:rPr lang="en-US" sz="2400" dirty="0">
                <a:solidFill>
                  <a:schemeClr val="bg1"/>
                </a:solidFill>
                <a:latin typeface="Calibri"/>
                <a:hlinkClick r:id="rId4"/>
              </a:rPr>
              <a:t>sch.co.uk</a:t>
            </a:r>
            <a:endParaRPr lang="en-US" sz="2400" dirty="0">
              <a:solidFill>
                <a:schemeClr val="bg1"/>
              </a:solidFill>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dirty="0">
                <a:solidFill>
                  <a:schemeClr val="bg1"/>
                </a:solidFill>
                <a:uFillTx/>
                <a:latin typeface="Calibri"/>
                <a:hlinkClick r:id="rId5"/>
              </a:rPr>
              <a:t>debbiedrane@marshfields-sch.co.uk</a:t>
            </a:r>
            <a:r>
              <a:rPr lang="en-US" sz="2400" b="0" i="0" u="none" strike="noStrike" kern="1200" cap="none" spc="0" baseline="0" dirty="0">
                <a:solidFill>
                  <a:schemeClr val="bg1"/>
                </a:solidFill>
                <a:uFillTx/>
                <a:latin typeface="Calibri"/>
              </a:rPr>
              <a:t> </a:t>
            </a:r>
            <a:endParaRPr lang="en-GB" sz="1800" b="0" i="0" u="none" strike="noStrike" kern="1200" cap="none" spc="0" baseline="0" dirty="0">
              <a:solidFill>
                <a:schemeClr val="bg1"/>
              </a:solidFill>
              <a:uFillTx/>
              <a:latin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07A0769-376B-4573-9157-4AA8CB63A876}"/>
              </a:ext>
            </a:extLst>
          </p:cNvPr>
          <p:cNvSpPr>
            <a:spLocks noGrp="1"/>
          </p:cNvSpPr>
          <p:nvPr>
            <p:ph type="title"/>
          </p:nvPr>
        </p:nvSpPr>
        <p:spPr/>
        <p:txBody>
          <a:bodyPr/>
          <a:lstStyle/>
          <a:p>
            <a:r>
              <a:rPr lang="en-US" dirty="0"/>
              <a:t>Affects of pandemic on our mental health</a:t>
            </a:r>
            <a:endParaRPr lang="en-GB" dirty="0"/>
          </a:p>
        </p:txBody>
      </p:sp>
      <p:sp>
        <p:nvSpPr>
          <p:cNvPr id="3" name="Content Placeholder 4">
            <a:extLst>
              <a:ext uri="{FF2B5EF4-FFF2-40B4-BE49-F238E27FC236}">
                <a16:creationId xmlns:a16="http://schemas.microsoft.com/office/drawing/2014/main" id="{8AE34606-7AB2-4BCF-AB3E-619538BC4DE0}"/>
              </a:ext>
            </a:extLst>
          </p:cNvPr>
          <p:cNvSpPr txBox="1">
            <a:spLocks noGrp="1"/>
          </p:cNvSpPr>
          <p:nvPr>
            <p:ph idx="1"/>
          </p:nvPr>
        </p:nvSpPr>
        <p:spPr/>
        <p:txBody>
          <a:bodyPr>
            <a:normAutofit fontScale="92500" lnSpcReduction="20000"/>
          </a:bodyPr>
          <a:lstStyle/>
          <a:p>
            <a:pPr marL="0" lvl="0" indent="0">
              <a:buNone/>
            </a:pPr>
            <a:endParaRPr lang="en-GB" dirty="0"/>
          </a:p>
          <a:p>
            <a:pPr lvl="0"/>
            <a:endParaRPr lang="en-GB" sz="400" dirty="0"/>
          </a:p>
          <a:p>
            <a:pPr lvl="0"/>
            <a:endParaRPr lang="en-GB" sz="400" dirty="0"/>
          </a:p>
        </p:txBody>
      </p:sp>
      <p:sp>
        <p:nvSpPr>
          <p:cNvPr id="9" name="Content Placeholder 8">
            <a:extLst>
              <a:ext uri="{FF2B5EF4-FFF2-40B4-BE49-F238E27FC236}">
                <a16:creationId xmlns:a16="http://schemas.microsoft.com/office/drawing/2014/main" id="{1CC71BBC-8BC7-487F-8070-221C3C96DFCA}"/>
              </a:ext>
            </a:extLst>
          </p:cNvPr>
          <p:cNvSpPr>
            <a:spLocks noGrp="1"/>
          </p:cNvSpPr>
          <p:nvPr>
            <p:ph idx="2"/>
          </p:nvPr>
        </p:nvSpPr>
        <p:spPr>
          <a:xfrm>
            <a:off x="395288" y="1476298"/>
            <a:ext cx="5181603" cy="4351336"/>
          </a:xfrm>
        </p:spPr>
        <p:txBody>
          <a:bodyPr>
            <a:normAutofit fontScale="92500" lnSpcReduction="20000"/>
          </a:bodyPr>
          <a:lstStyle/>
          <a:p>
            <a:r>
              <a:rPr lang="en-US" dirty="0"/>
              <a:t>Social distancing </a:t>
            </a:r>
          </a:p>
          <a:p>
            <a:r>
              <a:rPr lang="en-US" dirty="0"/>
              <a:t>Lockdown(s)</a:t>
            </a:r>
          </a:p>
          <a:p>
            <a:r>
              <a:rPr lang="en-US" dirty="0"/>
              <a:t>Illness</a:t>
            </a:r>
          </a:p>
          <a:p>
            <a:r>
              <a:rPr lang="en-US" dirty="0"/>
              <a:t>Loss of loved ones</a:t>
            </a:r>
          </a:p>
          <a:p>
            <a:r>
              <a:rPr lang="en-US" dirty="0"/>
              <a:t>Over consumption of stress through media coverage</a:t>
            </a:r>
          </a:p>
          <a:p>
            <a:r>
              <a:rPr lang="en-US" dirty="0"/>
              <a:t>Boredom / social isolation</a:t>
            </a:r>
          </a:p>
          <a:p>
            <a:r>
              <a:rPr lang="en-US" dirty="0"/>
              <a:t>Anxiety about catching the virus</a:t>
            </a:r>
          </a:p>
          <a:p>
            <a:r>
              <a:rPr lang="en-US" dirty="0"/>
              <a:t>Disproportionate affects for many people, including those with learning difficulties / disabilities</a:t>
            </a:r>
            <a:endParaRPr lang="en-GB" dirty="0"/>
          </a:p>
        </p:txBody>
      </p:sp>
      <p:sp>
        <p:nvSpPr>
          <p:cNvPr id="10" name="TextBox 9">
            <a:extLst>
              <a:ext uri="{FF2B5EF4-FFF2-40B4-BE49-F238E27FC236}">
                <a16:creationId xmlns:a16="http://schemas.microsoft.com/office/drawing/2014/main" id="{05512184-7B2B-4F80-BE19-8B22E758BB41}"/>
              </a:ext>
            </a:extLst>
          </p:cNvPr>
          <p:cNvSpPr txBox="1"/>
          <p:nvPr/>
        </p:nvSpPr>
        <p:spPr>
          <a:xfrm>
            <a:off x="5340311" y="1476298"/>
            <a:ext cx="6013486" cy="4154984"/>
          </a:xfrm>
          <a:prstGeom prst="rect">
            <a:avLst/>
          </a:prstGeom>
          <a:noFill/>
        </p:spPr>
        <p:txBody>
          <a:bodyPr wrap="square" rtlCol="0">
            <a:spAutoFit/>
          </a:bodyPr>
          <a:lstStyle/>
          <a:p>
            <a:pPr marL="285750" indent="-285750">
              <a:buFont typeface="Arial" panose="020B0604020202020204" pitchFamily="34" charset="0"/>
              <a:buChar char="•"/>
            </a:pPr>
            <a:r>
              <a:rPr lang="en-US" sz="2400" dirty="0"/>
              <a:t>More than half of adults and over two thirds of young people said that their mental health has gotten worse during the period of lockdown restrictions, from early April to mid-May.</a:t>
            </a:r>
          </a:p>
          <a:p>
            <a:pPr marL="285750" indent="-285750">
              <a:buFont typeface="Arial" panose="020B0604020202020204" pitchFamily="34" charset="0"/>
              <a:buChar char="•"/>
            </a:pPr>
            <a:r>
              <a:rPr lang="en-US" sz="2400" dirty="0"/>
              <a:t>Loneliness</a:t>
            </a:r>
          </a:p>
          <a:p>
            <a:pPr marL="285750" indent="-285750">
              <a:buFont typeface="Arial" panose="020B0604020202020204" pitchFamily="34" charset="0"/>
              <a:buChar char="•"/>
            </a:pPr>
            <a:r>
              <a:rPr lang="en-US" sz="2400" dirty="0"/>
              <a:t>Restricted access to support; not thinking they deserve support</a:t>
            </a:r>
          </a:p>
          <a:p>
            <a:pPr marL="285750" indent="-285750">
              <a:buFont typeface="Arial" panose="020B0604020202020204" pitchFamily="34" charset="0"/>
              <a:buChar char="•"/>
            </a:pPr>
            <a:r>
              <a:rPr lang="en-US" sz="2400" dirty="0"/>
              <a:t>More likely to affect young people than adults</a:t>
            </a:r>
          </a:p>
          <a:p>
            <a:pPr marL="285750" indent="-285750">
              <a:buFont typeface="Arial" panose="020B0604020202020204" pitchFamily="34" charset="0"/>
              <a:buChar char="•"/>
            </a:pPr>
            <a:r>
              <a:rPr lang="en-GB" sz="2400" dirty="0"/>
              <a:t>Lack of guidance</a:t>
            </a:r>
          </a:p>
        </p:txBody>
      </p:sp>
      <p:pic>
        <p:nvPicPr>
          <p:cNvPr id="4" name="Picture 3">
            <a:extLst>
              <a:ext uri="{FF2B5EF4-FFF2-40B4-BE49-F238E27FC236}">
                <a16:creationId xmlns:a16="http://schemas.microsoft.com/office/drawing/2014/main" id="{BBCAE46B-BA78-4D87-A054-CF2069E38DB9}"/>
              </a:ext>
            </a:extLst>
          </p:cNvPr>
          <p:cNvPicPr>
            <a:picLocks noChangeAspect="1"/>
          </p:cNvPicPr>
          <p:nvPr/>
        </p:nvPicPr>
        <p:blipFill>
          <a:blip r:embed="rId3"/>
          <a:stretch>
            <a:fillRect/>
          </a:stretch>
        </p:blipFill>
        <p:spPr>
          <a:xfrm>
            <a:off x="8922029" y="4991450"/>
            <a:ext cx="3269971" cy="186655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AA21DB-4C4D-40C3-89A9-B037211BC648}"/>
              </a:ext>
            </a:extLst>
          </p:cNvPr>
          <p:cNvPicPr>
            <a:picLocks noChangeAspect="1"/>
          </p:cNvPicPr>
          <p:nvPr/>
        </p:nvPicPr>
        <p:blipFill>
          <a:blip r:embed="rId3"/>
          <a:stretch>
            <a:fillRect/>
          </a:stretch>
        </p:blipFill>
        <p:spPr>
          <a:xfrm>
            <a:off x="545634" y="1738629"/>
            <a:ext cx="3705225" cy="1642746"/>
          </a:xfrm>
          <a:prstGeom prst="rect">
            <a:avLst/>
          </a:prstGeom>
        </p:spPr>
      </p:pic>
      <p:pic>
        <p:nvPicPr>
          <p:cNvPr id="9" name="Picture 8">
            <a:extLst>
              <a:ext uri="{FF2B5EF4-FFF2-40B4-BE49-F238E27FC236}">
                <a16:creationId xmlns:a16="http://schemas.microsoft.com/office/drawing/2014/main" id="{DEBE820D-812C-4DBB-A0CE-88D0F610C4B5}"/>
              </a:ext>
            </a:extLst>
          </p:cNvPr>
          <p:cNvPicPr>
            <a:picLocks noChangeAspect="1"/>
          </p:cNvPicPr>
          <p:nvPr/>
        </p:nvPicPr>
        <p:blipFill>
          <a:blip r:embed="rId4"/>
          <a:stretch>
            <a:fillRect/>
          </a:stretch>
        </p:blipFill>
        <p:spPr>
          <a:xfrm>
            <a:off x="619125" y="3752850"/>
            <a:ext cx="3307989" cy="2466975"/>
          </a:xfrm>
          <a:prstGeom prst="rect">
            <a:avLst/>
          </a:prstGeom>
        </p:spPr>
      </p:pic>
      <p:pic>
        <p:nvPicPr>
          <p:cNvPr id="11" name="Picture 10">
            <a:extLst>
              <a:ext uri="{FF2B5EF4-FFF2-40B4-BE49-F238E27FC236}">
                <a16:creationId xmlns:a16="http://schemas.microsoft.com/office/drawing/2014/main" id="{C4E14517-7E36-4DE9-8270-477A6409B9F7}"/>
              </a:ext>
            </a:extLst>
          </p:cNvPr>
          <p:cNvPicPr>
            <a:picLocks noChangeAspect="1"/>
          </p:cNvPicPr>
          <p:nvPr/>
        </p:nvPicPr>
        <p:blipFill>
          <a:blip r:embed="rId5"/>
          <a:stretch>
            <a:fillRect/>
          </a:stretch>
        </p:blipFill>
        <p:spPr>
          <a:xfrm>
            <a:off x="4162424" y="2767013"/>
            <a:ext cx="3267075" cy="2682772"/>
          </a:xfrm>
          <a:prstGeom prst="rect">
            <a:avLst/>
          </a:prstGeom>
        </p:spPr>
      </p:pic>
      <p:pic>
        <p:nvPicPr>
          <p:cNvPr id="13" name="Picture 12">
            <a:extLst>
              <a:ext uri="{FF2B5EF4-FFF2-40B4-BE49-F238E27FC236}">
                <a16:creationId xmlns:a16="http://schemas.microsoft.com/office/drawing/2014/main" id="{EC5E3805-86C0-464C-9D9D-059B3DF91483}"/>
              </a:ext>
            </a:extLst>
          </p:cNvPr>
          <p:cNvPicPr>
            <a:picLocks noChangeAspect="1"/>
          </p:cNvPicPr>
          <p:nvPr/>
        </p:nvPicPr>
        <p:blipFill>
          <a:blip r:embed="rId6"/>
          <a:stretch>
            <a:fillRect/>
          </a:stretch>
        </p:blipFill>
        <p:spPr>
          <a:xfrm>
            <a:off x="8612065" y="3429000"/>
            <a:ext cx="3339799" cy="2752725"/>
          </a:xfrm>
          <a:prstGeom prst="rect">
            <a:avLst/>
          </a:prstGeom>
        </p:spPr>
      </p:pic>
      <p:pic>
        <p:nvPicPr>
          <p:cNvPr id="15" name="Picture 14">
            <a:extLst>
              <a:ext uri="{FF2B5EF4-FFF2-40B4-BE49-F238E27FC236}">
                <a16:creationId xmlns:a16="http://schemas.microsoft.com/office/drawing/2014/main" id="{6B7482D6-327A-4521-B2D4-C6521E0AD851}"/>
              </a:ext>
            </a:extLst>
          </p:cNvPr>
          <p:cNvPicPr>
            <a:picLocks noChangeAspect="1"/>
          </p:cNvPicPr>
          <p:nvPr/>
        </p:nvPicPr>
        <p:blipFill>
          <a:blip r:embed="rId7"/>
          <a:stretch>
            <a:fillRect/>
          </a:stretch>
        </p:blipFill>
        <p:spPr>
          <a:xfrm>
            <a:off x="7429499" y="853890"/>
            <a:ext cx="3073518" cy="2575110"/>
          </a:xfrm>
          <a:prstGeom prst="rect">
            <a:avLst/>
          </a:prstGeom>
        </p:spPr>
      </p:pic>
      <p:sp>
        <p:nvSpPr>
          <p:cNvPr id="16" name="TextBox 15">
            <a:extLst>
              <a:ext uri="{FF2B5EF4-FFF2-40B4-BE49-F238E27FC236}">
                <a16:creationId xmlns:a16="http://schemas.microsoft.com/office/drawing/2014/main" id="{2834BF1E-3ADB-4EEA-9B32-D2EA668093E3}"/>
              </a:ext>
            </a:extLst>
          </p:cNvPr>
          <p:cNvSpPr txBox="1"/>
          <p:nvPr/>
        </p:nvSpPr>
        <p:spPr>
          <a:xfrm>
            <a:off x="545634" y="619125"/>
            <a:ext cx="4607391" cy="36933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Children and Young People’s thoughts………….. </a:t>
            </a:r>
            <a:endParaRPr lang="en-GB" dirty="0"/>
          </a:p>
        </p:txBody>
      </p:sp>
      <p:sp>
        <p:nvSpPr>
          <p:cNvPr id="17" name="TextBox 16">
            <a:extLst>
              <a:ext uri="{FF2B5EF4-FFF2-40B4-BE49-F238E27FC236}">
                <a16:creationId xmlns:a16="http://schemas.microsoft.com/office/drawing/2014/main" id="{4E3DF2EE-B3C0-4828-876F-0F6E3CE80FA2}"/>
              </a:ext>
            </a:extLst>
          </p:cNvPr>
          <p:cNvSpPr txBox="1"/>
          <p:nvPr/>
        </p:nvSpPr>
        <p:spPr>
          <a:xfrm>
            <a:off x="6096000" y="438150"/>
            <a:ext cx="4772025"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Parent's thoughts…………………</a:t>
            </a:r>
            <a:endParaRPr lang="en-GB" dirty="0"/>
          </a:p>
        </p:txBody>
      </p:sp>
      <p:pic>
        <p:nvPicPr>
          <p:cNvPr id="18" name="Picture 6">
            <a:extLst>
              <a:ext uri="{FF2B5EF4-FFF2-40B4-BE49-F238E27FC236}">
                <a16:creationId xmlns:a16="http://schemas.microsoft.com/office/drawing/2014/main" id="{8A7163AF-B25B-4E73-B082-2C54DF44BE18}"/>
              </a:ext>
            </a:extLst>
          </p:cNvPr>
          <p:cNvPicPr>
            <a:picLocks noChangeAspect="1"/>
          </p:cNvPicPr>
          <p:nvPr/>
        </p:nvPicPr>
        <p:blipFill>
          <a:blip r:embed="rId8"/>
          <a:stretch>
            <a:fillRect/>
          </a:stretch>
        </p:blipFill>
        <p:spPr>
          <a:xfrm>
            <a:off x="11167238" y="5480106"/>
            <a:ext cx="1024762" cy="1381944"/>
          </a:xfrm>
          <a:prstGeom prst="rect">
            <a:avLst/>
          </a:prstGeom>
          <a:noFill/>
          <a:ln cap="flat">
            <a:noFill/>
          </a:ln>
        </p:spPr>
      </p:pic>
    </p:spTree>
    <p:extLst>
      <p:ext uri="{BB962C8B-B14F-4D97-AF65-F5344CB8AC3E}">
        <p14:creationId xmlns:p14="http://schemas.microsoft.com/office/powerpoint/2010/main" val="2849839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706A5-3D1A-43B6-9E06-829040D8F758}"/>
              </a:ext>
            </a:extLst>
          </p:cNvPr>
          <p:cNvSpPr>
            <a:spLocks noGrp="1"/>
          </p:cNvSpPr>
          <p:nvPr>
            <p:ph type="title"/>
          </p:nvPr>
        </p:nvSpPr>
        <p:spPr/>
        <p:txBody>
          <a:bodyPr/>
          <a:lstStyle/>
          <a:p>
            <a:r>
              <a:rPr lang="en-US" dirty="0"/>
              <a:t>Young Minds</a:t>
            </a:r>
            <a:endParaRPr lang="en-GB" dirty="0"/>
          </a:p>
        </p:txBody>
      </p:sp>
      <p:sp>
        <p:nvSpPr>
          <p:cNvPr id="3" name="Content Placeholder 2">
            <a:extLst>
              <a:ext uri="{FF2B5EF4-FFF2-40B4-BE49-F238E27FC236}">
                <a16:creationId xmlns:a16="http://schemas.microsoft.com/office/drawing/2014/main" id="{DDA807F4-0040-4DA1-9721-F2CED3349154}"/>
              </a:ext>
            </a:extLst>
          </p:cNvPr>
          <p:cNvSpPr>
            <a:spLocks noGrp="1"/>
          </p:cNvSpPr>
          <p:nvPr>
            <p:ph idx="1"/>
          </p:nvPr>
        </p:nvSpPr>
        <p:spPr/>
        <p:txBody>
          <a:bodyPr/>
          <a:lstStyle/>
          <a:p>
            <a:r>
              <a:rPr lang="en-US" dirty="0"/>
              <a:t>How to support your child during lockdown – parent tips</a:t>
            </a:r>
          </a:p>
          <a:p>
            <a:r>
              <a:rPr lang="en-GB" dirty="0"/>
              <a:t>Talking to your child about Coronavirus</a:t>
            </a:r>
          </a:p>
          <a:p>
            <a:r>
              <a:rPr lang="en-GB" dirty="0"/>
              <a:t>Starting conversations</a:t>
            </a:r>
          </a:p>
          <a:p>
            <a:r>
              <a:rPr lang="en-GB" dirty="0"/>
              <a:t>Supporting your child with anxiety and anger</a:t>
            </a:r>
          </a:p>
          <a:p>
            <a:r>
              <a:rPr lang="en-GB" dirty="0"/>
              <a:t>Struggling with behaviour</a:t>
            </a:r>
          </a:p>
          <a:p>
            <a:r>
              <a:rPr lang="en-GB" dirty="0"/>
              <a:t>Failing to follow restrictions</a:t>
            </a:r>
          </a:p>
          <a:p>
            <a:r>
              <a:rPr lang="en-GB" dirty="0"/>
              <a:t>Financial support for you and your family</a:t>
            </a:r>
          </a:p>
          <a:p>
            <a:endParaRPr lang="en-GB" dirty="0"/>
          </a:p>
          <a:p>
            <a:endParaRPr lang="en-GB" dirty="0"/>
          </a:p>
        </p:txBody>
      </p:sp>
      <p:pic>
        <p:nvPicPr>
          <p:cNvPr id="4" name="Picture 3">
            <a:extLst>
              <a:ext uri="{FF2B5EF4-FFF2-40B4-BE49-F238E27FC236}">
                <a16:creationId xmlns:a16="http://schemas.microsoft.com/office/drawing/2014/main" id="{8541EDC8-9566-4106-81AB-1CD0CDE9CB3C}"/>
              </a:ext>
            </a:extLst>
          </p:cNvPr>
          <p:cNvPicPr>
            <a:picLocks noChangeAspect="1"/>
          </p:cNvPicPr>
          <p:nvPr/>
        </p:nvPicPr>
        <p:blipFill>
          <a:blip r:embed="rId3"/>
          <a:stretch>
            <a:fillRect/>
          </a:stretch>
        </p:blipFill>
        <p:spPr>
          <a:xfrm>
            <a:off x="7931307" y="3743326"/>
            <a:ext cx="4260693" cy="3114674"/>
          </a:xfrm>
          <a:prstGeom prst="rect">
            <a:avLst/>
          </a:prstGeom>
        </p:spPr>
      </p:pic>
      <p:sp>
        <p:nvSpPr>
          <p:cNvPr id="5" name="TextBox 4">
            <a:extLst>
              <a:ext uri="{FF2B5EF4-FFF2-40B4-BE49-F238E27FC236}">
                <a16:creationId xmlns:a16="http://schemas.microsoft.com/office/drawing/2014/main" id="{B242C512-56ED-49BA-99C9-4366A5405AB6}"/>
              </a:ext>
            </a:extLst>
          </p:cNvPr>
          <p:cNvSpPr txBox="1"/>
          <p:nvPr/>
        </p:nvSpPr>
        <p:spPr>
          <a:xfrm>
            <a:off x="746620" y="6115574"/>
            <a:ext cx="5349380" cy="577081"/>
          </a:xfrm>
          <a:prstGeom prst="rect">
            <a:avLst/>
          </a:prstGeom>
          <a:noFill/>
        </p:spPr>
        <p:txBody>
          <a:bodyPr wrap="square" rtlCol="0">
            <a:spAutoFit/>
          </a:bodyPr>
          <a:lstStyle/>
          <a:p>
            <a:r>
              <a:rPr lang="en-US" sz="1050" dirty="0"/>
              <a:t>Young Minds.org.  Supporting your child during the Coronavirus pandemic. </a:t>
            </a:r>
            <a:r>
              <a:rPr lang="en-US" sz="1050" dirty="0">
                <a:hlinkClick r:id="rId4"/>
              </a:rPr>
              <a:t>https://youngminds.org.uk/find-help/for-parents/supporting-your-child-during-the-coronavirus-pandemic/</a:t>
            </a:r>
            <a:endParaRPr lang="en-GB" sz="1050" dirty="0"/>
          </a:p>
        </p:txBody>
      </p:sp>
    </p:spTree>
    <p:extLst>
      <p:ext uri="{BB962C8B-B14F-4D97-AF65-F5344CB8AC3E}">
        <p14:creationId xmlns:p14="http://schemas.microsoft.com/office/powerpoint/2010/main" val="3298482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D71ED-DCFC-4B42-BE9F-9A522BEEEDE7}"/>
              </a:ext>
            </a:extLst>
          </p:cNvPr>
          <p:cNvSpPr>
            <a:spLocks noGrp="1"/>
          </p:cNvSpPr>
          <p:nvPr>
            <p:ph type="title"/>
          </p:nvPr>
        </p:nvSpPr>
        <p:spPr/>
        <p:txBody>
          <a:bodyPr/>
          <a:lstStyle/>
          <a:p>
            <a:r>
              <a:rPr lang="en-US"/>
              <a:t>Looking after the rest of the family</a:t>
            </a:r>
            <a:endParaRPr lang="en-GB" dirty="0"/>
          </a:p>
        </p:txBody>
      </p:sp>
      <p:sp>
        <p:nvSpPr>
          <p:cNvPr id="4" name="Content Placeholder 3">
            <a:extLst>
              <a:ext uri="{FF2B5EF4-FFF2-40B4-BE49-F238E27FC236}">
                <a16:creationId xmlns:a16="http://schemas.microsoft.com/office/drawing/2014/main" id="{85DC075D-97B4-4DC6-B890-226EBD7DE363}"/>
              </a:ext>
            </a:extLst>
          </p:cNvPr>
          <p:cNvSpPr>
            <a:spLocks noGrp="1"/>
          </p:cNvSpPr>
          <p:nvPr>
            <p:ph idx="1"/>
          </p:nvPr>
        </p:nvSpPr>
        <p:spPr/>
        <p:txBody>
          <a:bodyPr>
            <a:normAutofit fontScale="92500" lnSpcReduction="20000"/>
          </a:bodyPr>
          <a:lstStyle/>
          <a:p>
            <a:r>
              <a:rPr lang="en-US" dirty="0"/>
              <a:t>Keep routines</a:t>
            </a:r>
          </a:p>
          <a:p>
            <a:r>
              <a:rPr lang="en-US" dirty="0"/>
              <a:t>Get active</a:t>
            </a:r>
          </a:p>
          <a:p>
            <a:r>
              <a:rPr lang="en-GB" dirty="0"/>
              <a:t>Free time – way from social media</a:t>
            </a:r>
          </a:p>
          <a:p>
            <a:r>
              <a:rPr lang="en-US" dirty="0"/>
              <a:t>Take 10 minutes to yourself</a:t>
            </a:r>
          </a:p>
          <a:p>
            <a:r>
              <a:rPr lang="en-US" dirty="0"/>
              <a:t>Don’t expect too much of yourself</a:t>
            </a:r>
          </a:p>
          <a:p>
            <a:r>
              <a:rPr lang="en-US" dirty="0"/>
              <a:t>Explain to the family what is happening</a:t>
            </a:r>
          </a:p>
          <a:p>
            <a:r>
              <a:rPr lang="en-US" dirty="0"/>
              <a:t>Keep in touch with friends and family</a:t>
            </a:r>
          </a:p>
          <a:p>
            <a:r>
              <a:rPr lang="en-GB" dirty="0"/>
              <a:t>Reset before bedtime</a:t>
            </a:r>
          </a:p>
          <a:p>
            <a:r>
              <a:rPr lang="en-GB" dirty="0"/>
              <a:t>Focus on POSITIVES</a:t>
            </a:r>
          </a:p>
        </p:txBody>
      </p:sp>
      <p:pic>
        <p:nvPicPr>
          <p:cNvPr id="1026" name="Picture 2" descr="Caring for Yourself and Your Family Member">
            <a:extLst>
              <a:ext uri="{FF2B5EF4-FFF2-40B4-BE49-F238E27FC236}">
                <a16:creationId xmlns:a16="http://schemas.microsoft.com/office/drawing/2014/main" id="{CC8D4451-5B28-4E97-8381-37B69A1E38C4}"/>
              </a:ext>
            </a:extLst>
          </p:cNvPr>
          <p:cNvPicPr>
            <a:picLocks noGrp="1" noChangeAspect="1" noChangeArrowheads="1"/>
          </p:cNvPicPr>
          <p:nvPr>
            <p:ph idx="2"/>
          </p:nvPr>
        </p:nvPicPr>
        <p:blipFill>
          <a:blip r:embed="rId3">
            <a:extLst>
              <a:ext uri="{28A0092B-C50C-407E-A947-70E740481C1C}">
                <a14:useLocalDpi xmlns:a14="http://schemas.microsoft.com/office/drawing/2010/main" val="0"/>
              </a:ext>
            </a:extLst>
          </a:blip>
          <a:srcRect/>
          <a:stretch>
            <a:fillRect/>
          </a:stretch>
        </p:blipFill>
        <p:spPr bwMode="auto">
          <a:xfrm>
            <a:off x="6172200" y="2670883"/>
            <a:ext cx="5181600" cy="266082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D7221C4-955B-413D-808C-F073D53C6771}"/>
              </a:ext>
            </a:extLst>
          </p:cNvPr>
          <p:cNvSpPr txBox="1"/>
          <p:nvPr/>
        </p:nvSpPr>
        <p:spPr>
          <a:xfrm>
            <a:off x="545284" y="6056851"/>
            <a:ext cx="5550716" cy="276999"/>
          </a:xfrm>
          <a:prstGeom prst="rect">
            <a:avLst/>
          </a:prstGeom>
          <a:noFill/>
        </p:spPr>
        <p:txBody>
          <a:bodyPr wrap="square" rtlCol="0">
            <a:spAutoFit/>
          </a:bodyPr>
          <a:lstStyle/>
          <a:p>
            <a:r>
              <a:rPr lang="en-GB" sz="1200" dirty="0">
                <a:hlinkClick r:id="rId4"/>
              </a:rPr>
              <a:t>https://youngminds.org.uk/find-help/for-parents/</a:t>
            </a:r>
            <a:r>
              <a:rPr lang="en-GB" sz="1200" dirty="0"/>
              <a:t> </a:t>
            </a:r>
          </a:p>
        </p:txBody>
      </p:sp>
      <p:pic>
        <p:nvPicPr>
          <p:cNvPr id="6" name="Picture 6">
            <a:extLst>
              <a:ext uri="{FF2B5EF4-FFF2-40B4-BE49-F238E27FC236}">
                <a16:creationId xmlns:a16="http://schemas.microsoft.com/office/drawing/2014/main" id="{67451D26-7C33-4631-AE83-9FE45FA8DC75}"/>
              </a:ext>
            </a:extLst>
          </p:cNvPr>
          <p:cNvPicPr>
            <a:picLocks noChangeAspect="1"/>
          </p:cNvPicPr>
          <p:nvPr/>
        </p:nvPicPr>
        <p:blipFill>
          <a:blip r:embed="rId5"/>
          <a:stretch>
            <a:fillRect/>
          </a:stretch>
        </p:blipFill>
        <p:spPr>
          <a:xfrm>
            <a:off x="11167238" y="5480106"/>
            <a:ext cx="1024762" cy="1381944"/>
          </a:xfrm>
          <a:prstGeom prst="rect">
            <a:avLst/>
          </a:prstGeom>
          <a:noFill/>
          <a:ln cap="flat">
            <a:noFill/>
          </a:ln>
        </p:spPr>
      </p:pic>
    </p:spTree>
    <p:extLst>
      <p:ext uri="{BB962C8B-B14F-4D97-AF65-F5344CB8AC3E}">
        <p14:creationId xmlns:p14="http://schemas.microsoft.com/office/powerpoint/2010/main" val="2872951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03DDEE-89E9-4226-82C4-9AA4687186BB}"/>
              </a:ext>
            </a:extLst>
          </p:cNvPr>
          <p:cNvSpPr>
            <a:spLocks noGrp="1"/>
          </p:cNvSpPr>
          <p:nvPr>
            <p:ph type="title"/>
          </p:nvPr>
        </p:nvSpPr>
        <p:spPr>
          <a:xfrm>
            <a:off x="400800" y="197280"/>
            <a:ext cx="10515600" cy="1325559"/>
          </a:xfrm>
        </p:spPr>
        <p:txBody>
          <a:bodyPr/>
          <a:lstStyle/>
          <a:p>
            <a:r>
              <a:rPr lang="en-US" dirty="0"/>
              <a:t>Looking after yourself</a:t>
            </a:r>
            <a:endParaRPr lang="en-GB" dirty="0"/>
          </a:p>
        </p:txBody>
      </p:sp>
      <p:pic>
        <p:nvPicPr>
          <p:cNvPr id="16" name="Content Placeholder 15">
            <a:extLst>
              <a:ext uri="{FF2B5EF4-FFF2-40B4-BE49-F238E27FC236}">
                <a16:creationId xmlns:a16="http://schemas.microsoft.com/office/drawing/2014/main" id="{BA50786D-9458-4B32-B0C5-DACFB1B99371}"/>
              </a:ext>
            </a:extLst>
          </p:cNvPr>
          <p:cNvPicPr>
            <a:picLocks noGrp="1" noChangeAspect="1"/>
          </p:cNvPicPr>
          <p:nvPr>
            <p:ph idx="1"/>
          </p:nvPr>
        </p:nvPicPr>
        <p:blipFill>
          <a:blip r:embed="rId3"/>
          <a:stretch>
            <a:fillRect/>
          </a:stretch>
        </p:blipFill>
        <p:spPr>
          <a:xfrm>
            <a:off x="5287436" y="5035017"/>
            <a:ext cx="3118364" cy="1822983"/>
          </a:xfrm>
        </p:spPr>
      </p:pic>
      <p:pic>
        <p:nvPicPr>
          <p:cNvPr id="8" name="Content Placeholder 7">
            <a:extLst>
              <a:ext uri="{FF2B5EF4-FFF2-40B4-BE49-F238E27FC236}">
                <a16:creationId xmlns:a16="http://schemas.microsoft.com/office/drawing/2014/main" id="{D84A46D5-C46F-4C92-960C-E4D81E7FB5D8}"/>
              </a:ext>
            </a:extLst>
          </p:cNvPr>
          <p:cNvPicPr>
            <a:picLocks noGrp="1" noChangeAspect="1"/>
          </p:cNvPicPr>
          <p:nvPr>
            <p:ph idx="2"/>
          </p:nvPr>
        </p:nvPicPr>
        <p:blipFill>
          <a:blip r:embed="rId4"/>
          <a:stretch>
            <a:fillRect/>
          </a:stretch>
        </p:blipFill>
        <p:spPr>
          <a:xfrm>
            <a:off x="6172196" y="365129"/>
            <a:ext cx="5181600" cy="1833585"/>
          </a:xfrm>
        </p:spPr>
      </p:pic>
      <p:pic>
        <p:nvPicPr>
          <p:cNvPr id="10" name="Picture 9">
            <a:extLst>
              <a:ext uri="{FF2B5EF4-FFF2-40B4-BE49-F238E27FC236}">
                <a16:creationId xmlns:a16="http://schemas.microsoft.com/office/drawing/2014/main" id="{1AEB7C43-6AF6-4CBA-B852-598C041D510A}"/>
              </a:ext>
            </a:extLst>
          </p:cNvPr>
          <p:cNvPicPr>
            <a:picLocks noChangeAspect="1"/>
          </p:cNvPicPr>
          <p:nvPr/>
        </p:nvPicPr>
        <p:blipFill>
          <a:blip r:embed="rId5"/>
          <a:stretch>
            <a:fillRect/>
          </a:stretch>
        </p:blipFill>
        <p:spPr>
          <a:xfrm>
            <a:off x="6304819" y="2250300"/>
            <a:ext cx="3262260" cy="2881855"/>
          </a:xfrm>
          <a:prstGeom prst="rect">
            <a:avLst/>
          </a:prstGeom>
        </p:spPr>
      </p:pic>
      <p:pic>
        <p:nvPicPr>
          <p:cNvPr id="12" name="Picture 11">
            <a:extLst>
              <a:ext uri="{FF2B5EF4-FFF2-40B4-BE49-F238E27FC236}">
                <a16:creationId xmlns:a16="http://schemas.microsoft.com/office/drawing/2014/main" id="{AB886ECF-E27B-441E-A22C-6006ABE3E90B}"/>
              </a:ext>
            </a:extLst>
          </p:cNvPr>
          <p:cNvPicPr>
            <a:picLocks noChangeAspect="1"/>
          </p:cNvPicPr>
          <p:nvPr/>
        </p:nvPicPr>
        <p:blipFill>
          <a:blip r:embed="rId6"/>
          <a:stretch>
            <a:fillRect/>
          </a:stretch>
        </p:blipFill>
        <p:spPr>
          <a:xfrm>
            <a:off x="400800" y="1238407"/>
            <a:ext cx="5455356" cy="1920613"/>
          </a:xfrm>
          <a:prstGeom prst="rect">
            <a:avLst/>
          </a:prstGeom>
        </p:spPr>
      </p:pic>
      <p:pic>
        <p:nvPicPr>
          <p:cNvPr id="14" name="Picture 13">
            <a:extLst>
              <a:ext uri="{FF2B5EF4-FFF2-40B4-BE49-F238E27FC236}">
                <a16:creationId xmlns:a16="http://schemas.microsoft.com/office/drawing/2014/main" id="{72CA4C30-0771-411C-81E7-4B6F3C393A31}"/>
              </a:ext>
            </a:extLst>
          </p:cNvPr>
          <p:cNvPicPr>
            <a:picLocks noChangeAspect="1"/>
          </p:cNvPicPr>
          <p:nvPr/>
        </p:nvPicPr>
        <p:blipFill>
          <a:blip r:embed="rId7"/>
          <a:stretch>
            <a:fillRect/>
          </a:stretch>
        </p:blipFill>
        <p:spPr>
          <a:xfrm>
            <a:off x="400800" y="3159020"/>
            <a:ext cx="4740940" cy="2203453"/>
          </a:xfrm>
          <a:prstGeom prst="rect">
            <a:avLst/>
          </a:prstGeom>
        </p:spPr>
      </p:pic>
      <p:pic>
        <p:nvPicPr>
          <p:cNvPr id="18" name="Picture 17">
            <a:extLst>
              <a:ext uri="{FF2B5EF4-FFF2-40B4-BE49-F238E27FC236}">
                <a16:creationId xmlns:a16="http://schemas.microsoft.com/office/drawing/2014/main" id="{665603DB-0922-4A91-B60D-C16521BC2E70}"/>
              </a:ext>
            </a:extLst>
          </p:cNvPr>
          <p:cNvPicPr>
            <a:picLocks noChangeAspect="1"/>
          </p:cNvPicPr>
          <p:nvPr/>
        </p:nvPicPr>
        <p:blipFill>
          <a:blip r:embed="rId8"/>
          <a:stretch>
            <a:fillRect/>
          </a:stretch>
        </p:blipFill>
        <p:spPr>
          <a:xfrm>
            <a:off x="314855" y="5621005"/>
            <a:ext cx="4826885" cy="1080363"/>
          </a:xfrm>
          <a:prstGeom prst="rect">
            <a:avLst/>
          </a:prstGeom>
        </p:spPr>
      </p:pic>
      <p:pic>
        <p:nvPicPr>
          <p:cNvPr id="20" name="Picture 19">
            <a:extLst>
              <a:ext uri="{FF2B5EF4-FFF2-40B4-BE49-F238E27FC236}">
                <a16:creationId xmlns:a16="http://schemas.microsoft.com/office/drawing/2014/main" id="{04D278EB-E4FD-486A-A5EE-A461E7CEE8AD}"/>
              </a:ext>
            </a:extLst>
          </p:cNvPr>
          <p:cNvPicPr>
            <a:picLocks noChangeAspect="1"/>
          </p:cNvPicPr>
          <p:nvPr/>
        </p:nvPicPr>
        <p:blipFill>
          <a:blip r:embed="rId9"/>
          <a:stretch>
            <a:fillRect/>
          </a:stretch>
        </p:blipFill>
        <p:spPr>
          <a:xfrm>
            <a:off x="9734309" y="5193657"/>
            <a:ext cx="2441599" cy="1664343"/>
          </a:xfrm>
          <a:prstGeom prst="rect">
            <a:avLst/>
          </a:prstGeom>
        </p:spPr>
      </p:pic>
    </p:spTree>
    <p:extLst>
      <p:ext uri="{BB962C8B-B14F-4D97-AF65-F5344CB8AC3E}">
        <p14:creationId xmlns:p14="http://schemas.microsoft.com/office/powerpoint/2010/main" val="3540240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BD4E9-E1FE-48F1-A04C-D54D93EFC596}"/>
              </a:ext>
            </a:extLst>
          </p:cNvPr>
          <p:cNvSpPr>
            <a:spLocks noGrp="1"/>
          </p:cNvSpPr>
          <p:nvPr>
            <p:ph type="title"/>
          </p:nvPr>
        </p:nvSpPr>
        <p:spPr/>
        <p:txBody>
          <a:bodyPr/>
          <a:lstStyle/>
          <a:p>
            <a:r>
              <a:rPr lang="en-US" dirty="0"/>
              <a:t>Professional Help</a:t>
            </a:r>
            <a:endParaRPr lang="en-GB" dirty="0"/>
          </a:p>
        </p:txBody>
      </p:sp>
      <p:sp>
        <p:nvSpPr>
          <p:cNvPr id="3" name="Content Placeholder 2">
            <a:extLst>
              <a:ext uri="{FF2B5EF4-FFF2-40B4-BE49-F238E27FC236}">
                <a16:creationId xmlns:a16="http://schemas.microsoft.com/office/drawing/2014/main" id="{68E7A591-AAC4-4063-BB79-EFB28FDC47DE}"/>
              </a:ext>
            </a:extLst>
          </p:cNvPr>
          <p:cNvSpPr>
            <a:spLocks noGrp="1"/>
          </p:cNvSpPr>
          <p:nvPr>
            <p:ph idx="1"/>
          </p:nvPr>
        </p:nvSpPr>
        <p:spPr/>
        <p:txBody>
          <a:bodyPr/>
          <a:lstStyle/>
          <a:p>
            <a:r>
              <a:rPr lang="en-US" dirty="0"/>
              <a:t>Access to Mental Health Support and Services</a:t>
            </a:r>
          </a:p>
          <a:p>
            <a:r>
              <a:rPr lang="en-US" dirty="0"/>
              <a:t>Guide to Counselling Services</a:t>
            </a:r>
            <a:endParaRPr lang="en-GB" dirty="0"/>
          </a:p>
        </p:txBody>
      </p:sp>
      <p:pic>
        <p:nvPicPr>
          <p:cNvPr id="6" name="Content Placeholder 5">
            <a:extLst>
              <a:ext uri="{FF2B5EF4-FFF2-40B4-BE49-F238E27FC236}">
                <a16:creationId xmlns:a16="http://schemas.microsoft.com/office/drawing/2014/main" id="{63714E62-6EDC-481B-95B9-AECE83E4902A}"/>
              </a:ext>
            </a:extLst>
          </p:cNvPr>
          <p:cNvPicPr>
            <a:picLocks noGrp="1" noChangeAspect="1"/>
          </p:cNvPicPr>
          <p:nvPr>
            <p:ph idx="2"/>
          </p:nvPr>
        </p:nvPicPr>
        <p:blipFill>
          <a:blip r:embed="rId3"/>
          <a:stretch>
            <a:fillRect/>
          </a:stretch>
        </p:blipFill>
        <p:spPr>
          <a:xfrm>
            <a:off x="6172196" y="1585236"/>
            <a:ext cx="5181600" cy="1761744"/>
          </a:xfrm>
        </p:spPr>
      </p:pic>
      <p:pic>
        <p:nvPicPr>
          <p:cNvPr id="9" name="Picture 8">
            <a:extLst>
              <a:ext uri="{FF2B5EF4-FFF2-40B4-BE49-F238E27FC236}">
                <a16:creationId xmlns:a16="http://schemas.microsoft.com/office/drawing/2014/main" id="{E35122BE-1B76-4BB3-9E1E-F603CD666A34}"/>
              </a:ext>
            </a:extLst>
          </p:cNvPr>
          <p:cNvPicPr>
            <a:picLocks noChangeAspect="1"/>
          </p:cNvPicPr>
          <p:nvPr/>
        </p:nvPicPr>
        <p:blipFill>
          <a:blip r:embed="rId4"/>
          <a:stretch>
            <a:fillRect/>
          </a:stretch>
        </p:blipFill>
        <p:spPr>
          <a:xfrm>
            <a:off x="8978178" y="4139147"/>
            <a:ext cx="1966177" cy="2353724"/>
          </a:xfrm>
          <a:prstGeom prst="rect">
            <a:avLst/>
          </a:prstGeom>
        </p:spPr>
      </p:pic>
      <p:sp>
        <p:nvSpPr>
          <p:cNvPr id="10" name="TextBox 9">
            <a:extLst>
              <a:ext uri="{FF2B5EF4-FFF2-40B4-BE49-F238E27FC236}">
                <a16:creationId xmlns:a16="http://schemas.microsoft.com/office/drawing/2014/main" id="{CA6D3870-AD5E-4E76-9493-5FB21A6BD56D}"/>
              </a:ext>
            </a:extLst>
          </p:cNvPr>
          <p:cNvSpPr txBox="1"/>
          <p:nvPr/>
        </p:nvSpPr>
        <p:spPr>
          <a:xfrm>
            <a:off x="6096000" y="5846540"/>
            <a:ext cx="2590800"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a:t>https://www.kooth.com/</a:t>
            </a:r>
          </a:p>
          <a:p>
            <a:endParaRPr lang="en-GB" dirty="0"/>
          </a:p>
        </p:txBody>
      </p:sp>
      <p:sp>
        <p:nvSpPr>
          <p:cNvPr id="11" name="TextBox 10">
            <a:extLst>
              <a:ext uri="{FF2B5EF4-FFF2-40B4-BE49-F238E27FC236}">
                <a16:creationId xmlns:a16="http://schemas.microsoft.com/office/drawing/2014/main" id="{B51E947F-891F-4303-A39F-D4B3A16E09D2}"/>
              </a:ext>
            </a:extLst>
          </p:cNvPr>
          <p:cNvSpPr txBox="1"/>
          <p:nvPr/>
        </p:nvSpPr>
        <p:spPr>
          <a:xfrm>
            <a:off x="394282" y="3468050"/>
            <a:ext cx="8900720" cy="307777"/>
          </a:xfrm>
          <a:prstGeom prst="rect">
            <a:avLst/>
          </a:prstGeom>
          <a:noFill/>
          <a:ln w="12700">
            <a:solidFill>
              <a:schemeClr val="tx1"/>
            </a:solidFill>
          </a:ln>
        </p:spPr>
        <p:txBody>
          <a:bodyPr wrap="square" rtlCol="0">
            <a:spAutoFit/>
          </a:bodyPr>
          <a:lstStyle/>
          <a:p>
            <a:r>
              <a:rPr lang="en-GB" sz="1400" dirty="0"/>
              <a:t>https://youngminds.org.uk/find-help/for-parents/supporting-your-child-during-the-coronavirus-pandemic/</a:t>
            </a:r>
          </a:p>
        </p:txBody>
      </p:sp>
      <p:pic>
        <p:nvPicPr>
          <p:cNvPr id="12" name="Picture 6">
            <a:extLst>
              <a:ext uri="{FF2B5EF4-FFF2-40B4-BE49-F238E27FC236}">
                <a16:creationId xmlns:a16="http://schemas.microsoft.com/office/drawing/2014/main" id="{DC6E2B7D-C64B-48BE-AC4F-E3D734F668A6}"/>
              </a:ext>
            </a:extLst>
          </p:cNvPr>
          <p:cNvPicPr>
            <a:picLocks noChangeAspect="1"/>
          </p:cNvPicPr>
          <p:nvPr/>
        </p:nvPicPr>
        <p:blipFill>
          <a:blip r:embed="rId5"/>
          <a:stretch>
            <a:fillRect/>
          </a:stretch>
        </p:blipFill>
        <p:spPr>
          <a:xfrm>
            <a:off x="11167238" y="5480106"/>
            <a:ext cx="1024762" cy="1381944"/>
          </a:xfrm>
          <a:prstGeom prst="rect">
            <a:avLst/>
          </a:prstGeom>
          <a:noFill/>
          <a:ln cap="flat">
            <a:noFill/>
          </a:ln>
        </p:spPr>
      </p:pic>
    </p:spTree>
    <p:extLst>
      <p:ext uri="{BB962C8B-B14F-4D97-AF65-F5344CB8AC3E}">
        <p14:creationId xmlns:p14="http://schemas.microsoft.com/office/powerpoint/2010/main" val="2834508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BA48F-14C9-4C12-9498-182EB06846E1}"/>
              </a:ext>
            </a:extLst>
          </p:cNvPr>
          <p:cNvSpPr>
            <a:spLocks noGrp="1"/>
          </p:cNvSpPr>
          <p:nvPr>
            <p:ph type="title"/>
          </p:nvPr>
        </p:nvSpPr>
        <p:spPr/>
        <p:txBody>
          <a:bodyPr/>
          <a:lstStyle/>
          <a:p>
            <a:r>
              <a:rPr lang="en-US" dirty="0"/>
              <a:t>Anna Freud</a:t>
            </a:r>
            <a:endParaRPr lang="en-GB" dirty="0"/>
          </a:p>
        </p:txBody>
      </p:sp>
      <p:sp>
        <p:nvSpPr>
          <p:cNvPr id="3" name="Content Placeholder 2">
            <a:extLst>
              <a:ext uri="{FF2B5EF4-FFF2-40B4-BE49-F238E27FC236}">
                <a16:creationId xmlns:a16="http://schemas.microsoft.com/office/drawing/2014/main" id="{376D1FDD-A8F6-4BDF-A288-B37404EA872E}"/>
              </a:ext>
            </a:extLst>
          </p:cNvPr>
          <p:cNvSpPr>
            <a:spLocks noGrp="1"/>
          </p:cNvSpPr>
          <p:nvPr>
            <p:ph idx="1"/>
          </p:nvPr>
        </p:nvSpPr>
        <p:spPr/>
        <p:txBody>
          <a:bodyPr/>
          <a:lstStyle/>
          <a:p>
            <a:r>
              <a:rPr lang="en-US" dirty="0"/>
              <a:t>Podcasts (anxiety, ADHD, Therapy, self-harm, trauma, eating disorders, medication for mental health)</a:t>
            </a:r>
          </a:p>
          <a:p>
            <a:endParaRPr lang="en-GB" dirty="0"/>
          </a:p>
        </p:txBody>
      </p:sp>
      <p:pic>
        <p:nvPicPr>
          <p:cNvPr id="6" name="Content Placeholder 5">
            <a:extLst>
              <a:ext uri="{FF2B5EF4-FFF2-40B4-BE49-F238E27FC236}">
                <a16:creationId xmlns:a16="http://schemas.microsoft.com/office/drawing/2014/main" id="{7B0FD8E3-62B8-4D93-9374-A0F99E923E77}"/>
              </a:ext>
            </a:extLst>
          </p:cNvPr>
          <p:cNvPicPr>
            <a:picLocks noGrp="1" noChangeAspect="1"/>
          </p:cNvPicPr>
          <p:nvPr>
            <p:ph idx="2"/>
          </p:nvPr>
        </p:nvPicPr>
        <p:blipFill>
          <a:blip r:embed="rId3"/>
          <a:stretch>
            <a:fillRect/>
          </a:stretch>
        </p:blipFill>
        <p:spPr>
          <a:xfrm>
            <a:off x="6019806" y="681037"/>
            <a:ext cx="6022647" cy="3528192"/>
          </a:xfrm>
        </p:spPr>
      </p:pic>
      <p:sp>
        <p:nvSpPr>
          <p:cNvPr id="5" name="TextBox 4">
            <a:extLst>
              <a:ext uri="{FF2B5EF4-FFF2-40B4-BE49-F238E27FC236}">
                <a16:creationId xmlns:a16="http://schemas.microsoft.com/office/drawing/2014/main" id="{CC3CF6FC-8FA3-4B54-A282-CFB956F0C556}"/>
              </a:ext>
            </a:extLst>
          </p:cNvPr>
          <p:cNvSpPr txBox="1"/>
          <p:nvPr/>
        </p:nvSpPr>
        <p:spPr>
          <a:xfrm>
            <a:off x="385893" y="6176963"/>
            <a:ext cx="4962788" cy="369332"/>
          </a:xfrm>
          <a:prstGeom prst="rect">
            <a:avLst/>
          </a:prstGeom>
          <a:noFill/>
          <a:ln w="12700">
            <a:solidFill>
              <a:schemeClr val="tx1"/>
            </a:solidFill>
          </a:ln>
        </p:spPr>
        <p:txBody>
          <a:bodyPr wrap="square" rtlCol="0">
            <a:spAutoFit/>
          </a:bodyPr>
          <a:lstStyle/>
          <a:p>
            <a:r>
              <a:rPr lang="en-GB" dirty="0"/>
              <a:t>https://www.bbc.co.uk/bitesize/support</a:t>
            </a:r>
          </a:p>
        </p:txBody>
      </p:sp>
      <p:pic>
        <p:nvPicPr>
          <p:cNvPr id="7" name="Picture 6">
            <a:extLst>
              <a:ext uri="{FF2B5EF4-FFF2-40B4-BE49-F238E27FC236}">
                <a16:creationId xmlns:a16="http://schemas.microsoft.com/office/drawing/2014/main" id="{97AFCBDD-7DD7-498E-A4C3-74E24876BADB}"/>
              </a:ext>
            </a:extLst>
          </p:cNvPr>
          <p:cNvPicPr>
            <a:picLocks noChangeAspect="1"/>
          </p:cNvPicPr>
          <p:nvPr/>
        </p:nvPicPr>
        <p:blipFill>
          <a:blip r:embed="rId4"/>
          <a:stretch>
            <a:fillRect/>
          </a:stretch>
        </p:blipFill>
        <p:spPr>
          <a:xfrm>
            <a:off x="5898505" y="4073646"/>
            <a:ext cx="5181603" cy="2472649"/>
          </a:xfrm>
          <a:prstGeom prst="rect">
            <a:avLst/>
          </a:prstGeom>
        </p:spPr>
      </p:pic>
      <p:pic>
        <p:nvPicPr>
          <p:cNvPr id="8" name="Picture 6">
            <a:extLst>
              <a:ext uri="{FF2B5EF4-FFF2-40B4-BE49-F238E27FC236}">
                <a16:creationId xmlns:a16="http://schemas.microsoft.com/office/drawing/2014/main" id="{C683C870-2F88-44A0-930A-D2D9E5F094B3}"/>
              </a:ext>
            </a:extLst>
          </p:cNvPr>
          <p:cNvPicPr>
            <a:picLocks noChangeAspect="1"/>
          </p:cNvPicPr>
          <p:nvPr/>
        </p:nvPicPr>
        <p:blipFill>
          <a:blip r:embed="rId5"/>
          <a:stretch>
            <a:fillRect/>
          </a:stretch>
        </p:blipFill>
        <p:spPr>
          <a:xfrm>
            <a:off x="11167238" y="5480106"/>
            <a:ext cx="1024762" cy="1381944"/>
          </a:xfrm>
          <a:prstGeom prst="rect">
            <a:avLst/>
          </a:prstGeom>
          <a:noFill/>
          <a:ln cap="flat">
            <a:noFill/>
          </a:ln>
        </p:spPr>
      </p:pic>
    </p:spTree>
    <p:extLst>
      <p:ext uri="{BB962C8B-B14F-4D97-AF65-F5344CB8AC3E}">
        <p14:creationId xmlns:p14="http://schemas.microsoft.com/office/powerpoint/2010/main" val="39114897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1860</TotalTime>
  <Words>2515</Words>
  <Application>Microsoft Office PowerPoint</Application>
  <PresentationFormat>Widescreen</PresentationFormat>
  <Paragraphs>268</Paragraphs>
  <Slides>29</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Bradley Hand ITC</vt:lpstr>
      <vt:lpstr>Calibri</vt:lpstr>
      <vt:lpstr>Calibri Light</vt:lpstr>
      <vt:lpstr>Twinkl SemiBold</vt:lpstr>
      <vt:lpstr>Office Theme</vt:lpstr>
      <vt:lpstr>Supporting Your Childs Mental Health A Guide for Parents  Debbie Drane – Assistant Headteacher – January 2020</vt:lpstr>
      <vt:lpstr>Marshfields School – Positive Mental Health Policy</vt:lpstr>
      <vt:lpstr>Affects of pandemic on our mental health</vt:lpstr>
      <vt:lpstr>PowerPoint Presentation</vt:lpstr>
      <vt:lpstr>Young Minds</vt:lpstr>
      <vt:lpstr>Looking after the rest of the family</vt:lpstr>
      <vt:lpstr>Looking after yourself</vt:lpstr>
      <vt:lpstr>Professional Help</vt:lpstr>
      <vt:lpstr>Anna Freud</vt:lpstr>
      <vt:lpstr>Looking after yourself</vt:lpstr>
      <vt:lpstr>Useful links</vt:lpstr>
      <vt:lpstr>stem4</vt:lpstr>
      <vt:lpstr>App – Calm Harm</vt:lpstr>
      <vt:lpstr>Mindfulness</vt:lpstr>
      <vt:lpstr>Mindful moments…………..</vt:lpstr>
      <vt:lpstr>Mindfulness Menu ………… try 3 new activities every week (18 ideas)</vt:lpstr>
      <vt:lpstr>Coping with ‘remote learning’</vt:lpstr>
      <vt:lpstr>Planning your days at home during lockdown Visual Timetable</vt:lpstr>
      <vt:lpstr>PowerPoint Presentation</vt:lpstr>
      <vt:lpstr>PowerPoint Presentation</vt:lpstr>
      <vt:lpstr>PowerPoint Presentation</vt:lpstr>
      <vt:lpstr>We all have mental health, and everyone has a part to play in supporting Children and Young People’s mental health and keeping them safe.</vt:lpstr>
      <vt:lpstr>Newsletter</vt:lpstr>
      <vt:lpstr>Promoting Positive Mental Health at Marshfields</vt:lpstr>
      <vt:lpstr>Further advice</vt:lpstr>
      <vt:lpstr>Further advice</vt:lpstr>
      <vt:lpstr>Further advice</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Drane</dc:creator>
  <cp:lastModifiedBy>Debbie Drane</cp:lastModifiedBy>
  <cp:revision>68</cp:revision>
  <cp:lastPrinted>2021-01-26T18:28:01Z</cp:lastPrinted>
  <dcterms:created xsi:type="dcterms:W3CDTF">2019-11-14T13:26:36Z</dcterms:created>
  <dcterms:modified xsi:type="dcterms:W3CDTF">2021-01-27T09:57:02Z</dcterms:modified>
</cp:coreProperties>
</file>